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9" r:id="rId3"/>
    <p:sldId id="260" r:id="rId4"/>
    <p:sldId id="278" r:id="rId5"/>
    <p:sldId id="262" r:id="rId6"/>
    <p:sldId id="280" r:id="rId7"/>
    <p:sldId id="263" r:id="rId8"/>
    <p:sldId id="281" r:id="rId9"/>
    <p:sldId id="261" r:id="rId10"/>
    <p:sldId id="282" r:id="rId11"/>
  </p:sldIdLst>
  <p:sldSz cx="6858000" cy="9144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a:srgbClr val="CE9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p:scale>
          <a:sx n="60" d="100"/>
          <a:sy n="60" d="100"/>
        </p:scale>
        <p:origin x="-2491" y="-7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1767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10197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231965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0598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125446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272540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57147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249239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91978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4871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32247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81509C0-C5A9-43E1-9F62-83B97BFD60FF}" type="datetimeFigureOut">
              <a:rPr lang="ca-ES" smtClean="0"/>
              <a:t>23/12/2019</a:t>
            </a:fld>
            <a:endParaRPr lang="ca-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A1AE46B-8D03-41E4-B766-FFD28B1073AC}" type="slidenum">
              <a:rPr lang="ca-ES" smtClean="0"/>
              <a:t>‹Nº›</a:t>
            </a:fld>
            <a:endParaRPr lang="ca-ES"/>
          </a:p>
        </p:txBody>
      </p:sp>
    </p:spTree>
    <p:extLst>
      <p:ext uri="{BB962C8B-B14F-4D97-AF65-F5344CB8AC3E}">
        <p14:creationId xmlns:p14="http://schemas.microsoft.com/office/powerpoint/2010/main" val="3916589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8241" y="5652120"/>
            <a:ext cx="6172200" cy="1741862"/>
          </a:xfrm>
        </p:spPr>
        <p:txBody>
          <a:bodyPr>
            <a:normAutofit/>
          </a:bodyPr>
          <a:lstStyle/>
          <a:p>
            <a:pPr marL="0" indent="0" algn="just">
              <a:buNone/>
            </a:pPr>
            <a:r>
              <a:rPr lang="ca-ES" sz="1600" dirty="0" err="1" smtClean="0">
                <a:solidFill>
                  <a:schemeClr val="bg1">
                    <a:lumMod val="50000"/>
                  </a:schemeClr>
                </a:solidFill>
              </a:rPr>
              <a:t>Life</a:t>
            </a:r>
            <a:r>
              <a:rPr lang="ca-ES" sz="1600" dirty="0" smtClean="0">
                <a:solidFill>
                  <a:schemeClr val="bg1">
                    <a:lumMod val="50000"/>
                  </a:schemeClr>
                </a:solidFill>
              </a:rPr>
              <a:t> is a </a:t>
            </a:r>
            <a:r>
              <a:rPr lang="ca-ES" sz="1600" dirty="0" err="1" smtClean="0">
                <a:solidFill>
                  <a:schemeClr val="bg1">
                    <a:lumMod val="50000"/>
                  </a:schemeClr>
                </a:solidFill>
              </a:rPr>
              <a:t>dynamic</a:t>
            </a:r>
            <a:r>
              <a:rPr lang="ca-ES" sz="1600" dirty="0" smtClean="0">
                <a:solidFill>
                  <a:schemeClr val="bg1">
                    <a:lumMod val="50000"/>
                  </a:schemeClr>
                </a:solidFill>
              </a:rPr>
              <a:t> </a:t>
            </a:r>
            <a:r>
              <a:rPr lang="ca-ES" sz="1600" dirty="0" err="1" smtClean="0">
                <a:solidFill>
                  <a:schemeClr val="bg1">
                    <a:lumMod val="50000"/>
                  </a:schemeClr>
                </a:solidFill>
              </a:rPr>
              <a:t>process</a:t>
            </a:r>
            <a:r>
              <a:rPr lang="ca-ES" sz="1600" dirty="0" smtClean="0">
                <a:solidFill>
                  <a:schemeClr val="bg1">
                    <a:lumMod val="50000"/>
                  </a:schemeClr>
                </a:solidFill>
              </a:rPr>
              <a:t> </a:t>
            </a:r>
            <a:r>
              <a:rPr lang="ca-ES" sz="1600" dirty="0" err="1" smtClean="0">
                <a:solidFill>
                  <a:schemeClr val="bg1">
                    <a:lumMod val="50000"/>
                  </a:schemeClr>
                </a:solidFill>
              </a:rPr>
              <a:t>where</a:t>
            </a:r>
            <a:r>
              <a:rPr lang="ca-ES" sz="1600" dirty="0" smtClean="0">
                <a:solidFill>
                  <a:schemeClr val="bg1">
                    <a:lumMod val="50000"/>
                  </a:schemeClr>
                </a:solidFill>
              </a:rPr>
              <a:t> </a:t>
            </a:r>
            <a:r>
              <a:rPr lang="ca-ES" sz="1600" dirty="0" err="1" smtClean="0">
                <a:solidFill>
                  <a:schemeClr val="bg1">
                    <a:lumMod val="50000"/>
                  </a:schemeClr>
                </a:solidFill>
              </a:rPr>
              <a:t>energy</a:t>
            </a:r>
            <a:r>
              <a:rPr lang="ca-ES" sz="1600" dirty="0" smtClean="0">
                <a:solidFill>
                  <a:schemeClr val="bg1">
                    <a:lumMod val="50000"/>
                  </a:schemeClr>
                </a:solidFill>
              </a:rPr>
              <a:t> </a:t>
            </a:r>
            <a:r>
              <a:rPr lang="ca-ES" sz="1600" dirty="0" err="1" smtClean="0">
                <a:solidFill>
                  <a:schemeClr val="bg1">
                    <a:lumMod val="50000"/>
                  </a:schemeClr>
                </a:solidFill>
              </a:rPr>
              <a:t>and</a:t>
            </a:r>
            <a:r>
              <a:rPr lang="ca-ES" sz="1600" dirty="0" smtClean="0">
                <a:solidFill>
                  <a:schemeClr val="bg1">
                    <a:lumMod val="50000"/>
                  </a:schemeClr>
                </a:solidFill>
              </a:rPr>
              <a:t> </a:t>
            </a:r>
            <a:r>
              <a:rPr lang="ca-ES" sz="1600" dirty="0" err="1" smtClean="0">
                <a:solidFill>
                  <a:schemeClr val="bg1">
                    <a:lumMod val="50000"/>
                  </a:schemeClr>
                </a:solidFill>
              </a:rPr>
              <a:t>matter</a:t>
            </a:r>
            <a:r>
              <a:rPr lang="ca-ES" sz="1600" dirty="0" smtClean="0">
                <a:solidFill>
                  <a:schemeClr val="bg1">
                    <a:lumMod val="50000"/>
                  </a:schemeClr>
                </a:solidFill>
              </a:rPr>
              <a:t> </a:t>
            </a:r>
            <a:r>
              <a:rPr lang="ca-ES" sz="1600" dirty="0" err="1" smtClean="0">
                <a:solidFill>
                  <a:schemeClr val="bg1">
                    <a:lumMod val="50000"/>
                  </a:schemeClr>
                </a:solidFill>
              </a:rPr>
              <a:t>make</a:t>
            </a:r>
            <a:r>
              <a:rPr lang="ca-ES" sz="1600" dirty="0" smtClean="0">
                <a:solidFill>
                  <a:schemeClr val="bg1">
                    <a:lumMod val="50000"/>
                  </a:schemeClr>
                </a:solidFill>
              </a:rPr>
              <a:t> possible </a:t>
            </a:r>
            <a:r>
              <a:rPr lang="ca-ES" sz="1600" dirty="0" err="1" smtClean="0">
                <a:solidFill>
                  <a:schemeClr val="bg1">
                    <a:lumMod val="50000"/>
                  </a:schemeClr>
                </a:solidFill>
              </a:rPr>
              <a:t>very</a:t>
            </a:r>
            <a:r>
              <a:rPr lang="ca-ES" sz="1600" dirty="0" smtClean="0">
                <a:solidFill>
                  <a:schemeClr val="bg1">
                    <a:lumMod val="50000"/>
                  </a:schemeClr>
                </a:solidFill>
              </a:rPr>
              <a:t> particular </a:t>
            </a:r>
            <a:r>
              <a:rPr lang="ca-ES" sz="1600" dirty="0" err="1" smtClean="0">
                <a:solidFill>
                  <a:schemeClr val="bg1">
                    <a:lumMod val="50000"/>
                  </a:schemeClr>
                </a:solidFill>
              </a:rPr>
              <a:t>chemical</a:t>
            </a:r>
            <a:r>
              <a:rPr lang="ca-ES" sz="1600" dirty="0" smtClean="0">
                <a:solidFill>
                  <a:schemeClr val="bg1">
                    <a:lumMod val="50000"/>
                  </a:schemeClr>
                </a:solidFill>
              </a:rPr>
              <a:t> </a:t>
            </a:r>
            <a:r>
              <a:rPr lang="ca-ES" sz="1600" dirty="0" err="1" smtClean="0">
                <a:solidFill>
                  <a:schemeClr val="bg1">
                    <a:lumMod val="50000"/>
                  </a:schemeClr>
                </a:solidFill>
              </a:rPr>
              <a:t>structures</a:t>
            </a:r>
            <a:r>
              <a:rPr lang="ca-ES" sz="1600" dirty="0" smtClean="0">
                <a:solidFill>
                  <a:schemeClr val="bg1">
                    <a:lumMod val="50000"/>
                  </a:schemeClr>
                </a:solidFill>
              </a:rPr>
              <a:t>: </a:t>
            </a:r>
            <a:r>
              <a:rPr lang="ca-ES" sz="1600" dirty="0" err="1" smtClean="0">
                <a:solidFill>
                  <a:schemeClr val="bg1">
                    <a:lumMod val="50000"/>
                  </a:schemeClr>
                </a:solidFill>
              </a:rPr>
              <a:t>the</a:t>
            </a:r>
            <a:r>
              <a:rPr lang="ca-ES" sz="1600" dirty="0" smtClean="0">
                <a:solidFill>
                  <a:schemeClr val="bg1">
                    <a:lumMod val="50000"/>
                  </a:schemeClr>
                </a:solidFill>
              </a:rPr>
              <a:t> </a:t>
            </a:r>
            <a:r>
              <a:rPr lang="ca-ES" sz="1600" dirty="0" err="1" smtClean="0">
                <a:solidFill>
                  <a:schemeClr val="bg1">
                    <a:lumMod val="50000"/>
                  </a:schemeClr>
                </a:solidFill>
              </a:rPr>
              <a:t>living</a:t>
            </a:r>
            <a:r>
              <a:rPr lang="ca-ES" sz="1600" dirty="0" smtClean="0">
                <a:solidFill>
                  <a:schemeClr val="bg1">
                    <a:lumMod val="50000"/>
                  </a:schemeClr>
                </a:solidFill>
              </a:rPr>
              <a:t> </a:t>
            </a:r>
            <a:r>
              <a:rPr lang="ca-ES" sz="1600" dirty="0" err="1" smtClean="0">
                <a:solidFill>
                  <a:schemeClr val="bg1">
                    <a:lumMod val="50000"/>
                  </a:schemeClr>
                </a:solidFill>
              </a:rPr>
              <a:t>beings</a:t>
            </a:r>
            <a:r>
              <a:rPr lang="ca-ES" sz="1600" dirty="0" smtClean="0">
                <a:solidFill>
                  <a:schemeClr val="bg1">
                    <a:lumMod val="50000"/>
                  </a:schemeClr>
                </a:solidFill>
              </a:rPr>
              <a:t>. </a:t>
            </a:r>
            <a:r>
              <a:rPr lang="ca-ES" sz="1600" dirty="0" err="1" smtClean="0">
                <a:solidFill>
                  <a:schemeClr val="bg1">
                    <a:lumMod val="50000"/>
                  </a:schemeClr>
                </a:solidFill>
              </a:rPr>
              <a:t>This</a:t>
            </a:r>
            <a:r>
              <a:rPr lang="ca-ES" sz="1600" dirty="0" smtClean="0">
                <a:solidFill>
                  <a:schemeClr val="bg1">
                    <a:lumMod val="50000"/>
                  </a:schemeClr>
                </a:solidFill>
              </a:rPr>
              <a:t> is a </a:t>
            </a:r>
            <a:r>
              <a:rPr lang="ca-ES" sz="1600" b="1" dirty="0" smtClean="0">
                <a:solidFill>
                  <a:schemeClr val="bg1">
                    <a:lumMod val="50000"/>
                  </a:schemeClr>
                </a:solidFill>
              </a:rPr>
              <a:t>complex </a:t>
            </a:r>
            <a:r>
              <a:rPr lang="ca-ES" sz="1600" b="1" dirty="0" err="1" smtClean="0">
                <a:solidFill>
                  <a:schemeClr val="bg1">
                    <a:lumMod val="50000"/>
                  </a:schemeClr>
                </a:solidFill>
              </a:rPr>
              <a:t>process</a:t>
            </a:r>
            <a:r>
              <a:rPr lang="ca-ES" sz="1600" b="1" dirty="0" smtClean="0">
                <a:solidFill>
                  <a:schemeClr val="bg1">
                    <a:lumMod val="50000"/>
                  </a:schemeClr>
                </a:solidFill>
              </a:rPr>
              <a:t> of </a:t>
            </a:r>
            <a:r>
              <a:rPr lang="ca-ES" sz="1600" b="1" dirty="0" err="1" smtClean="0">
                <a:solidFill>
                  <a:schemeClr val="bg1">
                    <a:lumMod val="50000"/>
                  </a:schemeClr>
                </a:solidFill>
              </a:rPr>
              <a:t>transformation</a:t>
            </a:r>
            <a:r>
              <a:rPr lang="ca-ES" sz="1600" b="1" dirty="0" smtClean="0">
                <a:solidFill>
                  <a:schemeClr val="bg1">
                    <a:lumMod val="50000"/>
                  </a:schemeClr>
                </a:solidFill>
              </a:rPr>
              <a:t> </a:t>
            </a:r>
            <a:r>
              <a:rPr lang="ca-ES" sz="1600" dirty="0" err="1" smtClean="0">
                <a:solidFill>
                  <a:schemeClr val="bg1">
                    <a:lumMod val="50000"/>
                  </a:schemeClr>
                </a:solidFill>
              </a:rPr>
              <a:t>molecules</a:t>
            </a:r>
            <a:r>
              <a:rPr lang="ca-ES" sz="1600" dirty="0" smtClean="0">
                <a:solidFill>
                  <a:schemeClr val="bg1">
                    <a:lumMod val="50000"/>
                  </a:schemeClr>
                </a:solidFill>
              </a:rPr>
              <a:t> to get </a:t>
            </a:r>
            <a:r>
              <a:rPr lang="ca-ES" sz="1600" dirty="0" err="1" smtClean="0">
                <a:solidFill>
                  <a:schemeClr val="bg1">
                    <a:lumMod val="50000"/>
                  </a:schemeClr>
                </a:solidFill>
              </a:rPr>
              <a:t>energy</a:t>
            </a:r>
            <a:r>
              <a:rPr lang="ca-ES" sz="1600" dirty="0" smtClean="0">
                <a:solidFill>
                  <a:schemeClr val="bg1">
                    <a:lumMod val="50000"/>
                  </a:schemeClr>
                </a:solidFill>
              </a:rPr>
              <a:t>, to </a:t>
            </a:r>
            <a:r>
              <a:rPr lang="ca-ES" sz="1600" dirty="0" err="1" smtClean="0">
                <a:solidFill>
                  <a:schemeClr val="bg1">
                    <a:lumMod val="50000"/>
                  </a:schemeClr>
                </a:solidFill>
              </a:rPr>
              <a:t>build</a:t>
            </a:r>
            <a:r>
              <a:rPr lang="ca-ES" sz="1600" dirty="0" smtClean="0">
                <a:solidFill>
                  <a:schemeClr val="bg1">
                    <a:lumMod val="50000"/>
                  </a:schemeClr>
                </a:solidFill>
              </a:rPr>
              <a:t> or </a:t>
            </a:r>
            <a:r>
              <a:rPr lang="ca-ES" sz="1600" dirty="0" err="1" smtClean="0">
                <a:solidFill>
                  <a:schemeClr val="bg1">
                    <a:lumMod val="50000"/>
                  </a:schemeClr>
                </a:solidFill>
              </a:rPr>
              <a:t>regenerate</a:t>
            </a:r>
            <a:r>
              <a:rPr lang="ca-ES" sz="1600" dirty="0" smtClean="0">
                <a:solidFill>
                  <a:schemeClr val="bg1">
                    <a:lumMod val="50000"/>
                  </a:schemeClr>
                </a:solidFill>
              </a:rPr>
              <a:t> parts of </a:t>
            </a:r>
            <a:r>
              <a:rPr lang="ca-ES" sz="1600" dirty="0" err="1" smtClean="0">
                <a:solidFill>
                  <a:schemeClr val="bg1">
                    <a:lumMod val="50000"/>
                  </a:schemeClr>
                </a:solidFill>
              </a:rPr>
              <a:t>our</a:t>
            </a:r>
            <a:r>
              <a:rPr lang="ca-ES" sz="1600" dirty="0" smtClean="0">
                <a:solidFill>
                  <a:schemeClr val="bg1">
                    <a:lumMod val="50000"/>
                  </a:schemeClr>
                </a:solidFill>
              </a:rPr>
              <a:t> </a:t>
            </a:r>
            <a:r>
              <a:rPr lang="ca-ES" sz="1600" dirty="0" err="1" smtClean="0">
                <a:solidFill>
                  <a:schemeClr val="bg1">
                    <a:lumMod val="50000"/>
                  </a:schemeClr>
                </a:solidFill>
              </a:rPr>
              <a:t>body</a:t>
            </a:r>
            <a:r>
              <a:rPr lang="ca-ES" sz="1600" dirty="0" smtClean="0">
                <a:solidFill>
                  <a:schemeClr val="bg1">
                    <a:lumMod val="50000"/>
                  </a:schemeClr>
                </a:solidFill>
              </a:rPr>
              <a:t>. </a:t>
            </a:r>
            <a:r>
              <a:rPr lang="ca-ES" sz="1600" dirty="0" err="1" smtClean="0">
                <a:solidFill>
                  <a:schemeClr val="bg1">
                    <a:lumMod val="50000"/>
                  </a:schemeClr>
                </a:solidFill>
              </a:rPr>
              <a:t>During</a:t>
            </a:r>
            <a:r>
              <a:rPr lang="ca-ES" sz="1600" dirty="0" smtClean="0">
                <a:solidFill>
                  <a:schemeClr val="bg1">
                    <a:lumMod val="50000"/>
                  </a:schemeClr>
                </a:solidFill>
              </a:rPr>
              <a:t> </a:t>
            </a:r>
            <a:r>
              <a:rPr lang="ca-ES" sz="1600" dirty="0" err="1" smtClean="0">
                <a:solidFill>
                  <a:schemeClr val="bg1">
                    <a:lumMod val="50000"/>
                  </a:schemeClr>
                </a:solidFill>
              </a:rPr>
              <a:t>several</a:t>
            </a:r>
            <a:r>
              <a:rPr lang="ca-ES" sz="1600" dirty="0" smtClean="0">
                <a:solidFill>
                  <a:schemeClr val="bg1">
                    <a:lumMod val="50000"/>
                  </a:schemeClr>
                </a:solidFill>
              </a:rPr>
              <a:t> </a:t>
            </a:r>
            <a:r>
              <a:rPr lang="ca-ES" sz="1600" dirty="0" err="1">
                <a:solidFill>
                  <a:schemeClr val="bg1">
                    <a:lumMod val="50000"/>
                  </a:schemeClr>
                </a:solidFill>
              </a:rPr>
              <a:t>s</a:t>
            </a:r>
            <a:r>
              <a:rPr lang="ca-ES" sz="1600" dirty="0" err="1" smtClean="0">
                <a:solidFill>
                  <a:schemeClr val="bg1">
                    <a:lumMod val="50000"/>
                  </a:schemeClr>
                </a:solidFill>
              </a:rPr>
              <a:t>teps</a:t>
            </a:r>
            <a:r>
              <a:rPr lang="ca-ES" sz="1600" dirty="0" smtClean="0">
                <a:solidFill>
                  <a:schemeClr val="bg1">
                    <a:lumMod val="50000"/>
                  </a:schemeClr>
                </a:solidFill>
              </a:rPr>
              <a:t> </a:t>
            </a:r>
            <a:r>
              <a:rPr lang="ca-ES" sz="1600" dirty="0" err="1" smtClean="0">
                <a:solidFill>
                  <a:schemeClr val="bg1">
                    <a:lumMod val="50000"/>
                  </a:schemeClr>
                </a:solidFill>
              </a:rPr>
              <a:t>you</a:t>
            </a:r>
            <a:r>
              <a:rPr lang="ca-ES" sz="1600" dirty="0" smtClean="0">
                <a:solidFill>
                  <a:schemeClr val="bg1">
                    <a:lumMod val="50000"/>
                  </a:schemeClr>
                </a:solidFill>
              </a:rPr>
              <a:t> </a:t>
            </a:r>
            <a:r>
              <a:rPr lang="ca-ES" sz="1600" dirty="0" err="1" smtClean="0">
                <a:solidFill>
                  <a:schemeClr val="bg1">
                    <a:lumMod val="50000"/>
                  </a:schemeClr>
                </a:solidFill>
              </a:rPr>
              <a:t>will</a:t>
            </a:r>
            <a:r>
              <a:rPr lang="ca-ES" sz="1600" dirty="0" smtClean="0">
                <a:solidFill>
                  <a:schemeClr val="bg1">
                    <a:lumMod val="50000"/>
                  </a:schemeClr>
                </a:solidFill>
              </a:rPr>
              <a:t> </a:t>
            </a:r>
            <a:r>
              <a:rPr lang="ca-ES" sz="1600" dirty="0" err="1" smtClean="0">
                <a:solidFill>
                  <a:schemeClr val="bg1">
                    <a:lumMod val="50000"/>
                  </a:schemeClr>
                </a:solidFill>
              </a:rPr>
              <a:t>take</a:t>
            </a:r>
            <a:r>
              <a:rPr lang="ca-ES" sz="1600" dirty="0" smtClean="0">
                <a:solidFill>
                  <a:schemeClr val="bg1">
                    <a:lumMod val="50000"/>
                  </a:schemeClr>
                </a:solidFill>
              </a:rPr>
              <a:t> </a:t>
            </a:r>
            <a:r>
              <a:rPr lang="ca-ES" sz="1600" dirty="0" err="1" smtClean="0">
                <a:solidFill>
                  <a:schemeClr val="bg1">
                    <a:lumMod val="50000"/>
                  </a:schemeClr>
                </a:solidFill>
              </a:rPr>
              <a:t>care</a:t>
            </a:r>
            <a:r>
              <a:rPr lang="ca-ES" sz="1600" dirty="0" smtClean="0">
                <a:solidFill>
                  <a:schemeClr val="bg1">
                    <a:lumMod val="50000"/>
                  </a:schemeClr>
                </a:solidFill>
              </a:rPr>
              <a:t> of a Cell </a:t>
            </a:r>
            <a:r>
              <a:rPr lang="ca-ES" sz="1600" dirty="0" err="1" smtClean="0">
                <a:solidFill>
                  <a:schemeClr val="bg1">
                    <a:lumMod val="50000"/>
                  </a:schemeClr>
                </a:solidFill>
              </a:rPr>
              <a:t>and</a:t>
            </a:r>
            <a:r>
              <a:rPr lang="ca-ES" sz="1600" dirty="0" smtClean="0">
                <a:solidFill>
                  <a:schemeClr val="bg1">
                    <a:lumMod val="50000"/>
                  </a:schemeClr>
                </a:solidFill>
              </a:rPr>
              <a:t> </a:t>
            </a:r>
            <a:r>
              <a:rPr lang="ca-ES" sz="1600" b="1" dirty="0" err="1" smtClean="0">
                <a:solidFill>
                  <a:schemeClr val="accent5"/>
                </a:solidFill>
              </a:rPr>
              <a:t>try</a:t>
            </a:r>
            <a:r>
              <a:rPr lang="ca-ES" sz="1600" b="1" dirty="0" smtClean="0">
                <a:solidFill>
                  <a:schemeClr val="accent5"/>
                </a:solidFill>
              </a:rPr>
              <a:t> to </a:t>
            </a:r>
            <a:r>
              <a:rPr lang="ca-ES" sz="1600" b="1" dirty="0" err="1" smtClean="0">
                <a:solidFill>
                  <a:schemeClr val="accent5"/>
                </a:solidFill>
              </a:rPr>
              <a:t>keep</a:t>
            </a:r>
            <a:r>
              <a:rPr lang="ca-ES" sz="1600" b="1" dirty="0" smtClean="0">
                <a:solidFill>
                  <a:schemeClr val="accent5"/>
                </a:solidFill>
              </a:rPr>
              <a:t> </a:t>
            </a:r>
            <a:r>
              <a:rPr lang="ca-ES" sz="1600" b="1" dirty="0" err="1" smtClean="0">
                <a:solidFill>
                  <a:schemeClr val="accent5"/>
                </a:solidFill>
              </a:rPr>
              <a:t>your</a:t>
            </a:r>
            <a:r>
              <a:rPr lang="ca-ES" sz="1600" b="1" dirty="0" smtClean="0">
                <a:solidFill>
                  <a:schemeClr val="accent5"/>
                </a:solidFill>
              </a:rPr>
              <a:t> cell </a:t>
            </a:r>
            <a:r>
              <a:rPr lang="ca-ES" sz="1600" b="1" dirty="0" err="1" smtClean="0">
                <a:solidFill>
                  <a:schemeClr val="accent5"/>
                </a:solidFill>
              </a:rPr>
              <a:t>alive</a:t>
            </a:r>
            <a:r>
              <a:rPr lang="ca-ES" sz="1600" dirty="0" smtClean="0">
                <a:solidFill>
                  <a:schemeClr val="bg1">
                    <a:lumMod val="50000"/>
                  </a:schemeClr>
                </a:solidFill>
              </a:rPr>
              <a:t>. </a:t>
            </a:r>
            <a:r>
              <a:rPr lang="ca-ES" sz="1600" dirty="0" err="1" smtClean="0">
                <a:solidFill>
                  <a:schemeClr val="bg1">
                    <a:lumMod val="50000"/>
                  </a:schemeClr>
                </a:solidFill>
              </a:rPr>
              <a:t>You</a:t>
            </a:r>
            <a:r>
              <a:rPr lang="ca-ES" sz="1600" dirty="0" smtClean="0">
                <a:solidFill>
                  <a:schemeClr val="bg1">
                    <a:lumMod val="50000"/>
                  </a:schemeClr>
                </a:solidFill>
              </a:rPr>
              <a:t> </a:t>
            </a:r>
            <a:r>
              <a:rPr lang="ca-ES" sz="1600" dirty="0" err="1" smtClean="0">
                <a:solidFill>
                  <a:schemeClr val="bg1">
                    <a:lumMod val="50000"/>
                  </a:schemeClr>
                </a:solidFill>
              </a:rPr>
              <a:t>will</a:t>
            </a:r>
            <a:r>
              <a:rPr lang="ca-ES" sz="1600" dirty="0" smtClean="0">
                <a:solidFill>
                  <a:schemeClr val="bg1">
                    <a:lumMod val="50000"/>
                  </a:schemeClr>
                </a:solidFill>
              </a:rPr>
              <a:t> </a:t>
            </a:r>
            <a:r>
              <a:rPr lang="ca-ES" sz="1600" dirty="0" err="1" smtClean="0">
                <a:solidFill>
                  <a:schemeClr val="bg1">
                    <a:lumMod val="50000"/>
                  </a:schemeClr>
                </a:solidFill>
              </a:rPr>
              <a:t>discover</a:t>
            </a:r>
            <a:r>
              <a:rPr lang="ca-ES" sz="1600" dirty="0" smtClean="0">
                <a:solidFill>
                  <a:schemeClr val="bg1">
                    <a:lumMod val="50000"/>
                  </a:schemeClr>
                </a:solidFill>
              </a:rPr>
              <a:t> </a:t>
            </a:r>
            <a:r>
              <a:rPr lang="ca-ES" sz="1600" dirty="0" err="1" smtClean="0">
                <a:solidFill>
                  <a:schemeClr val="bg1">
                    <a:lumMod val="50000"/>
                  </a:schemeClr>
                </a:solidFill>
              </a:rPr>
              <a:t>that</a:t>
            </a:r>
            <a:r>
              <a:rPr lang="ca-ES" sz="1600" dirty="0" smtClean="0">
                <a:solidFill>
                  <a:schemeClr val="bg1">
                    <a:lumMod val="50000"/>
                  </a:schemeClr>
                </a:solidFill>
              </a:rPr>
              <a:t> </a:t>
            </a:r>
            <a:r>
              <a:rPr lang="ca-ES" sz="1600" dirty="0" err="1" smtClean="0">
                <a:solidFill>
                  <a:schemeClr val="bg1">
                    <a:lumMod val="50000"/>
                  </a:schemeClr>
                </a:solidFill>
              </a:rPr>
              <a:t>life</a:t>
            </a:r>
            <a:r>
              <a:rPr lang="ca-ES" sz="1600" dirty="0" smtClean="0">
                <a:solidFill>
                  <a:schemeClr val="bg1">
                    <a:lumMod val="50000"/>
                  </a:schemeClr>
                </a:solidFill>
              </a:rPr>
              <a:t> is </a:t>
            </a:r>
            <a:r>
              <a:rPr lang="ca-ES" sz="1600" dirty="0" err="1" smtClean="0">
                <a:solidFill>
                  <a:schemeClr val="bg1">
                    <a:lumMod val="50000"/>
                  </a:schemeClr>
                </a:solidFill>
              </a:rPr>
              <a:t>not</a:t>
            </a:r>
            <a:r>
              <a:rPr lang="ca-ES" sz="1600" dirty="0" smtClean="0">
                <a:solidFill>
                  <a:schemeClr val="bg1">
                    <a:lumMod val="50000"/>
                  </a:schemeClr>
                </a:solidFill>
              </a:rPr>
              <a:t> </a:t>
            </a:r>
            <a:r>
              <a:rPr lang="ca-ES" sz="1600" dirty="0" err="1" smtClean="0">
                <a:solidFill>
                  <a:schemeClr val="bg1">
                    <a:lumMod val="50000"/>
                  </a:schemeClr>
                </a:solidFill>
              </a:rPr>
              <a:t>easy</a:t>
            </a:r>
            <a:r>
              <a:rPr lang="ca-ES" sz="1600" dirty="0" smtClean="0">
                <a:solidFill>
                  <a:schemeClr val="bg1">
                    <a:lumMod val="50000"/>
                  </a:schemeClr>
                </a:solidFill>
              </a:rPr>
              <a:t>. </a:t>
            </a:r>
            <a:r>
              <a:rPr lang="ca-ES" sz="1600" dirty="0" err="1" smtClean="0">
                <a:solidFill>
                  <a:schemeClr val="bg1">
                    <a:lumMod val="50000"/>
                  </a:schemeClr>
                </a:solidFill>
              </a:rPr>
              <a:t>But</a:t>
            </a:r>
            <a:r>
              <a:rPr lang="ca-ES" sz="1600" dirty="0" smtClean="0">
                <a:solidFill>
                  <a:schemeClr val="bg1">
                    <a:lumMod val="50000"/>
                  </a:schemeClr>
                </a:solidFill>
              </a:rPr>
              <a:t> </a:t>
            </a:r>
            <a:r>
              <a:rPr lang="ca-ES" sz="1600" b="1" dirty="0" err="1" smtClean="0">
                <a:solidFill>
                  <a:schemeClr val="bg1">
                    <a:lumMod val="50000"/>
                  </a:schemeClr>
                </a:solidFill>
              </a:rPr>
              <a:t>it’s</a:t>
            </a:r>
            <a:r>
              <a:rPr lang="ca-ES" sz="1600" b="1" dirty="0" smtClean="0">
                <a:solidFill>
                  <a:schemeClr val="bg1">
                    <a:lumMod val="50000"/>
                  </a:schemeClr>
                </a:solidFill>
              </a:rPr>
              <a:t> </a:t>
            </a:r>
            <a:r>
              <a:rPr lang="ca-ES" sz="1600" b="1" dirty="0" err="1" smtClean="0">
                <a:solidFill>
                  <a:schemeClr val="bg1">
                    <a:lumMod val="50000"/>
                  </a:schemeClr>
                </a:solidFill>
              </a:rPr>
              <a:t>creative</a:t>
            </a:r>
            <a:r>
              <a:rPr lang="ca-ES" sz="1600" dirty="0" smtClean="0">
                <a:solidFill>
                  <a:schemeClr val="bg1">
                    <a:lumMod val="50000"/>
                  </a:schemeClr>
                </a:solidFill>
              </a:rPr>
              <a:t>!</a:t>
            </a:r>
            <a:endParaRPr lang="ca-ES" sz="1600" dirty="0">
              <a:solidFill>
                <a:schemeClr val="bg1">
                  <a:lumMod val="50000"/>
                </a:schemeClr>
              </a:solidFill>
            </a:endParaRPr>
          </a:p>
        </p:txBody>
      </p:sp>
      <p:sp>
        <p:nvSpPr>
          <p:cNvPr id="4" name="3 Rectángulo redondeado"/>
          <p:cNvSpPr/>
          <p:nvPr/>
        </p:nvSpPr>
        <p:spPr>
          <a:xfrm>
            <a:off x="1556792" y="584796"/>
            <a:ext cx="3437704" cy="1394916"/>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2145804" y="1013991"/>
            <a:ext cx="2219300" cy="830997"/>
          </a:xfrm>
          <a:prstGeom prst="rect">
            <a:avLst/>
          </a:prstGeom>
          <a:noFill/>
        </p:spPr>
        <p:txBody>
          <a:bodyPr wrap="square" rtlCol="0">
            <a:spAutoFit/>
          </a:bodyPr>
          <a:lstStyle/>
          <a:p>
            <a:r>
              <a:rPr lang="ca-ES" sz="2400" b="1" dirty="0" smtClean="0">
                <a:solidFill>
                  <a:schemeClr val="bg1"/>
                </a:solidFill>
              </a:rPr>
              <a:t>LIFE BRICKS </a:t>
            </a:r>
            <a:r>
              <a:rPr lang="ca-ES" sz="2400" b="1" dirty="0" smtClean="0">
                <a:solidFill>
                  <a:schemeClr val="bg1"/>
                </a:solidFill>
              </a:rPr>
              <a:t>2.1</a:t>
            </a:r>
            <a:endParaRPr lang="ca-ES" sz="2400" b="1" dirty="0" smtClean="0">
              <a:solidFill>
                <a:schemeClr val="bg1"/>
              </a:solidFill>
            </a:endParaRPr>
          </a:p>
          <a:p>
            <a:r>
              <a:rPr lang="ca-ES" sz="2400" b="1" i="1" dirty="0" err="1" smtClean="0">
                <a:solidFill>
                  <a:schemeClr val="bg1"/>
                </a:solidFill>
              </a:rPr>
              <a:t>Students</a:t>
            </a:r>
            <a:r>
              <a:rPr lang="ca-ES" sz="2400" b="1" i="1" dirty="0" smtClean="0">
                <a:solidFill>
                  <a:schemeClr val="bg1"/>
                </a:solidFill>
              </a:rPr>
              <a:t>’ </a:t>
            </a:r>
            <a:r>
              <a:rPr lang="ca-ES" sz="2400" b="1" i="1" dirty="0" err="1" smtClean="0">
                <a:solidFill>
                  <a:schemeClr val="bg1"/>
                </a:solidFill>
              </a:rPr>
              <a:t>Guide</a:t>
            </a:r>
            <a:endParaRPr lang="ca-ES" sz="2400" b="1" i="1" dirty="0">
              <a:solidFill>
                <a:schemeClr val="bg1"/>
              </a:solidFill>
            </a:endParaRPr>
          </a:p>
        </p:txBody>
      </p:sp>
      <p:sp>
        <p:nvSpPr>
          <p:cNvPr id="8" name="7 CuadroTexto"/>
          <p:cNvSpPr txBox="1"/>
          <p:nvPr/>
        </p:nvSpPr>
        <p:spPr>
          <a:xfrm>
            <a:off x="307265" y="8623161"/>
            <a:ext cx="5341617" cy="400110"/>
          </a:xfrm>
          <a:prstGeom prst="rect">
            <a:avLst/>
          </a:prstGeom>
          <a:noFill/>
        </p:spPr>
        <p:txBody>
          <a:bodyPr wrap="square" rtlCol="0">
            <a:spAutoFit/>
          </a:bodyPr>
          <a:lstStyle/>
          <a:p>
            <a:pPr algn="just"/>
            <a:r>
              <a:rPr lang="ca-ES" sz="1000" dirty="0" err="1" smtClean="0">
                <a:solidFill>
                  <a:schemeClr val="bg1">
                    <a:lumMod val="50000"/>
                  </a:schemeClr>
                </a:solidFill>
              </a:rPr>
              <a:t>This</a:t>
            </a:r>
            <a:r>
              <a:rPr lang="ca-ES" sz="1000" dirty="0" smtClean="0">
                <a:solidFill>
                  <a:schemeClr val="bg1">
                    <a:lumMod val="50000"/>
                  </a:schemeClr>
                </a:solidFill>
              </a:rPr>
              <a:t> card is part of </a:t>
            </a:r>
            <a:r>
              <a:rPr lang="ca-ES" sz="1000" dirty="0" err="1" smtClean="0">
                <a:solidFill>
                  <a:schemeClr val="bg1">
                    <a:lumMod val="50000"/>
                  </a:schemeClr>
                </a:solidFill>
              </a:rPr>
              <a:t>the</a:t>
            </a:r>
            <a:r>
              <a:rPr lang="ca-ES" sz="1000" dirty="0" smtClean="0">
                <a:solidFill>
                  <a:schemeClr val="bg1">
                    <a:lumMod val="50000"/>
                  </a:schemeClr>
                </a:solidFill>
              </a:rPr>
              <a:t> materials of </a:t>
            </a:r>
            <a:r>
              <a:rPr lang="ca-ES" sz="1000" dirty="0" err="1" smtClean="0">
                <a:solidFill>
                  <a:schemeClr val="bg1">
                    <a:lumMod val="50000"/>
                  </a:schemeClr>
                </a:solidFill>
              </a:rPr>
              <a:t>the</a:t>
            </a:r>
            <a:r>
              <a:rPr lang="ca-ES" sz="1000" dirty="0" smtClean="0">
                <a:solidFill>
                  <a:schemeClr val="bg1">
                    <a:lumMod val="50000"/>
                  </a:schemeClr>
                </a:solidFill>
              </a:rPr>
              <a:t> </a:t>
            </a:r>
            <a:r>
              <a:rPr lang="ca-ES" sz="1000" dirty="0" err="1" smtClean="0">
                <a:solidFill>
                  <a:schemeClr val="bg1">
                    <a:lumMod val="50000"/>
                  </a:schemeClr>
                </a:solidFill>
              </a:rPr>
              <a:t>activity</a:t>
            </a:r>
            <a:r>
              <a:rPr lang="ca-ES" sz="1000" dirty="0" smtClean="0">
                <a:solidFill>
                  <a:schemeClr val="bg1">
                    <a:lumMod val="50000"/>
                  </a:schemeClr>
                </a:solidFill>
              </a:rPr>
              <a:t> “</a:t>
            </a:r>
            <a:r>
              <a:rPr lang="ca-ES" sz="1000" dirty="0" err="1" smtClean="0">
                <a:solidFill>
                  <a:schemeClr val="bg1">
                    <a:lumMod val="50000"/>
                  </a:schemeClr>
                </a:solidFill>
              </a:rPr>
              <a:t>LifeBricks</a:t>
            </a:r>
            <a:r>
              <a:rPr lang="ca-ES" sz="1000" dirty="0" smtClean="0">
                <a:solidFill>
                  <a:schemeClr val="bg1">
                    <a:lumMod val="50000"/>
                  </a:schemeClr>
                </a:solidFill>
              </a:rPr>
              <a:t>” Materials of </a:t>
            </a:r>
            <a:r>
              <a:rPr lang="ca-ES" sz="1000" dirty="0" err="1" smtClean="0">
                <a:solidFill>
                  <a:schemeClr val="bg1">
                    <a:lumMod val="50000"/>
                  </a:schemeClr>
                </a:solidFill>
              </a:rPr>
              <a:t>the</a:t>
            </a:r>
            <a:r>
              <a:rPr lang="ca-ES" sz="1000" dirty="0" smtClean="0">
                <a:solidFill>
                  <a:schemeClr val="bg1">
                    <a:lumMod val="50000"/>
                  </a:schemeClr>
                </a:solidFill>
              </a:rPr>
              <a:t> </a:t>
            </a:r>
            <a:r>
              <a:rPr lang="ca-ES" sz="1000" dirty="0" err="1" smtClean="0">
                <a:solidFill>
                  <a:schemeClr val="bg1">
                    <a:lumMod val="50000"/>
                  </a:schemeClr>
                </a:solidFill>
              </a:rPr>
              <a:t>activity</a:t>
            </a:r>
            <a:r>
              <a:rPr lang="ca-ES" sz="1000" dirty="0" smtClean="0">
                <a:solidFill>
                  <a:schemeClr val="bg1">
                    <a:lumMod val="50000"/>
                  </a:schemeClr>
                </a:solidFill>
              </a:rPr>
              <a:t> </a:t>
            </a:r>
            <a:r>
              <a:rPr lang="ca-ES" sz="1000" dirty="0" err="1" smtClean="0">
                <a:solidFill>
                  <a:schemeClr val="bg1">
                    <a:lumMod val="50000"/>
                  </a:schemeClr>
                </a:solidFill>
              </a:rPr>
              <a:t>and</a:t>
            </a:r>
            <a:r>
              <a:rPr lang="ca-ES" sz="1000" dirty="0" smtClean="0">
                <a:solidFill>
                  <a:schemeClr val="bg1">
                    <a:lumMod val="50000"/>
                  </a:schemeClr>
                </a:solidFill>
              </a:rPr>
              <a:t> </a:t>
            </a:r>
            <a:r>
              <a:rPr lang="ca-ES" sz="1000" dirty="0" err="1" smtClean="0">
                <a:solidFill>
                  <a:schemeClr val="bg1">
                    <a:lumMod val="50000"/>
                  </a:schemeClr>
                </a:solidFill>
              </a:rPr>
              <a:t>Didactic</a:t>
            </a:r>
            <a:r>
              <a:rPr lang="ca-ES" sz="1000" dirty="0" smtClean="0">
                <a:solidFill>
                  <a:schemeClr val="bg1">
                    <a:lumMod val="50000"/>
                  </a:schemeClr>
                </a:solidFill>
              </a:rPr>
              <a:t> </a:t>
            </a:r>
            <a:r>
              <a:rPr lang="ca-ES" sz="1000" dirty="0" err="1" smtClean="0">
                <a:solidFill>
                  <a:schemeClr val="bg1">
                    <a:lumMod val="50000"/>
                  </a:schemeClr>
                </a:solidFill>
              </a:rPr>
              <a:t>Guides</a:t>
            </a:r>
            <a:r>
              <a:rPr lang="ca-ES" sz="1000" dirty="0" smtClean="0">
                <a:solidFill>
                  <a:schemeClr val="bg1">
                    <a:lumMod val="50000"/>
                  </a:schemeClr>
                </a:solidFill>
              </a:rPr>
              <a:t> </a:t>
            </a:r>
            <a:r>
              <a:rPr lang="ca-ES" sz="1000" dirty="0" err="1" smtClean="0">
                <a:solidFill>
                  <a:schemeClr val="bg1">
                    <a:lumMod val="50000"/>
                  </a:schemeClr>
                </a:solidFill>
              </a:rPr>
              <a:t>are</a:t>
            </a:r>
            <a:r>
              <a:rPr lang="ca-ES" sz="1000" dirty="0" smtClean="0">
                <a:solidFill>
                  <a:schemeClr val="bg1">
                    <a:lumMod val="50000"/>
                  </a:schemeClr>
                </a:solidFill>
              </a:rPr>
              <a:t> </a:t>
            </a:r>
            <a:r>
              <a:rPr lang="ca-ES" sz="1000" dirty="0" err="1" smtClean="0">
                <a:solidFill>
                  <a:schemeClr val="bg1">
                    <a:lumMod val="50000"/>
                  </a:schemeClr>
                </a:solidFill>
              </a:rPr>
              <a:t>available</a:t>
            </a:r>
            <a:r>
              <a:rPr lang="ca-ES" sz="1000" dirty="0" smtClean="0">
                <a:solidFill>
                  <a:schemeClr val="bg1">
                    <a:lumMod val="50000"/>
                  </a:schemeClr>
                </a:solidFill>
              </a:rPr>
              <a:t> for </a:t>
            </a:r>
            <a:r>
              <a:rPr lang="ca-ES" sz="1000" dirty="0" err="1" smtClean="0">
                <a:solidFill>
                  <a:schemeClr val="bg1">
                    <a:lumMod val="50000"/>
                  </a:schemeClr>
                </a:solidFill>
              </a:rPr>
              <a:t>its</a:t>
            </a:r>
            <a:r>
              <a:rPr lang="ca-ES" sz="1000" dirty="0" smtClean="0">
                <a:solidFill>
                  <a:schemeClr val="bg1">
                    <a:lumMod val="50000"/>
                  </a:schemeClr>
                </a:solidFill>
              </a:rPr>
              <a:t> </a:t>
            </a:r>
            <a:r>
              <a:rPr lang="ca-ES" sz="1000" dirty="0" err="1" smtClean="0">
                <a:solidFill>
                  <a:schemeClr val="bg1">
                    <a:lumMod val="50000"/>
                  </a:schemeClr>
                </a:solidFill>
              </a:rPr>
              <a:t>download</a:t>
            </a:r>
            <a:r>
              <a:rPr lang="ca-ES" sz="1000" dirty="0" smtClean="0">
                <a:solidFill>
                  <a:schemeClr val="bg1">
                    <a:lumMod val="50000"/>
                  </a:schemeClr>
                </a:solidFill>
              </a:rPr>
              <a:t> </a:t>
            </a:r>
            <a:r>
              <a:rPr lang="ca-ES" sz="1000" dirty="0" err="1" smtClean="0">
                <a:solidFill>
                  <a:schemeClr val="bg1">
                    <a:lumMod val="50000"/>
                  </a:schemeClr>
                </a:solidFill>
              </a:rPr>
              <a:t>at</a:t>
            </a:r>
            <a:r>
              <a:rPr lang="ca-ES" sz="1000" dirty="0" smtClean="0">
                <a:solidFill>
                  <a:schemeClr val="bg1">
                    <a:lumMod val="50000"/>
                  </a:schemeClr>
                </a:solidFill>
              </a:rPr>
              <a:t>: https://bit.ly/2ZksPOp </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Marcador de contenido"/>
          <p:cNvSpPr txBox="1">
            <a:spLocks/>
          </p:cNvSpPr>
          <p:nvPr/>
        </p:nvSpPr>
        <p:spPr>
          <a:xfrm>
            <a:off x="438241" y="7308304"/>
            <a:ext cx="6087103" cy="936104"/>
          </a:xfrm>
          <a:prstGeom prst="rect">
            <a:avLst/>
          </a:prstGeom>
          <a:ln>
            <a:solidFill>
              <a:schemeClr val="accent5"/>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ca-ES" sz="1600" b="1" dirty="0" err="1" smtClean="0">
                <a:solidFill>
                  <a:schemeClr val="bg1">
                    <a:lumMod val="50000"/>
                  </a:schemeClr>
                </a:solidFill>
              </a:rPr>
              <a:t>Students</a:t>
            </a:r>
            <a:r>
              <a:rPr lang="ca-ES" sz="1600" b="1" dirty="0" smtClean="0">
                <a:solidFill>
                  <a:schemeClr val="bg1">
                    <a:lumMod val="50000"/>
                  </a:schemeClr>
                </a:solidFill>
              </a:rPr>
              <a:t> ‘</a:t>
            </a:r>
            <a:r>
              <a:rPr lang="ca-ES" sz="1600" b="1" dirty="0" err="1" smtClean="0">
                <a:solidFill>
                  <a:schemeClr val="bg1">
                    <a:lumMod val="50000"/>
                  </a:schemeClr>
                </a:solidFill>
              </a:rPr>
              <a:t>names</a:t>
            </a:r>
            <a:endParaRPr lang="ca-ES" sz="1600" b="1" dirty="0">
              <a:solidFill>
                <a:schemeClr val="bg1">
                  <a:lumMod val="50000"/>
                </a:schemeClr>
              </a:solidFill>
            </a:endParaRPr>
          </a:p>
        </p:txBody>
      </p:sp>
      <p:cxnSp>
        <p:nvCxnSpPr>
          <p:cNvPr id="6" name="5 Conector recto"/>
          <p:cNvCxnSpPr/>
          <p:nvPr/>
        </p:nvCxnSpPr>
        <p:spPr>
          <a:xfrm>
            <a:off x="582257" y="8100392"/>
            <a:ext cx="58710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752" y="2411759"/>
            <a:ext cx="4111784" cy="308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77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99392" y="7452320"/>
            <a:ext cx="6957392" cy="1815882"/>
          </a:xfrm>
          <a:prstGeom prst="rect">
            <a:avLst/>
          </a:prstGeom>
          <a:solidFill>
            <a:schemeClr val="accent5"/>
          </a:solidFill>
        </p:spPr>
        <p:txBody>
          <a:bodyPr wrap="square" rtlCol="0">
            <a:spAutoFit/>
          </a:bodyPr>
          <a:lstStyle/>
          <a:p>
            <a:pPr marL="358775"/>
            <a:r>
              <a:rPr lang="ca-ES" sz="1400" dirty="0" err="1" smtClean="0">
                <a:solidFill>
                  <a:schemeClr val="bg1"/>
                </a:solidFill>
              </a:rPr>
              <a:t>Key</a:t>
            </a:r>
            <a:r>
              <a:rPr lang="ca-ES" sz="1400" dirty="0" smtClean="0">
                <a:solidFill>
                  <a:schemeClr val="bg1"/>
                </a:solidFill>
              </a:rPr>
              <a:t> </a:t>
            </a:r>
            <a:r>
              <a:rPr lang="ca-ES" sz="1400" dirty="0" err="1" smtClean="0">
                <a:solidFill>
                  <a:schemeClr val="bg1"/>
                </a:solidFill>
              </a:rPr>
              <a:t>ideas</a:t>
            </a:r>
            <a:r>
              <a:rPr lang="ca-ES" sz="1400" dirty="0" smtClean="0">
                <a:solidFill>
                  <a:schemeClr val="bg1"/>
                </a:solidFill>
              </a:rPr>
              <a:t>: </a:t>
            </a:r>
          </a:p>
          <a:p>
            <a:pPr marL="644525" indent="-285750">
              <a:buFont typeface="Arial" pitchFamily="34" charset="0"/>
              <a:buChar char="•"/>
            </a:pPr>
            <a:r>
              <a:rPr lang="ca-ES" sz="1400" dirty="0" smtClean="0">
                <a:solidFill>
                  <a:schemeClr val="bg1"/>
                </a:solidFill>
              </a:rPr>
              <a:t>Plants </a:t>
            </a:r>
            <a:r>
              <a:rPr lang="ca-ES" sz="1400" dirty="0" err="1" smtClean="0">
                <a:solidFill>
                  <a:schemeClr val="bg1"/>
                </a:solidFill>
              </a:rPr>
              <a:t>are</a:t>
            </a:r>
            <a:r>
              <a:rPr lang="ca-ES" sz="1400" dirty="0" smtClean="0">
                <a:solidFill>
                  <a:schemeClr val="bg1"/>
                </a:solidFill>
              </a:rPr>
              <a:t> </a:t>
            </a:r>
            <a:r>
              <a:rPr lang="ca-ES" sz="1400" dirty="0" err="1" smtClean="0">
                <a:solidFill>
                  <a:schemeClr val="bg1"/>
                </a:solidFill>
              </a:rPr>
              <a:t>the</a:t>
            </a:r>
            <a:r>
              <a:rPr lang="ca-ES" sz="1400" dirty="0" smtClean="0">
                <a:solidFill>
                  <a:schemeClr val="bg1"/>
                </a:solidFill>
              </a:rPr>
              <a:t> </a:t>
            </a:r>
            <a:r>
              <a:rPr lang="ca-ES" sz="1400" dirty="0" err="1" smtClean="0">
                <a:solidFill>
                  <a:schemeClr val="bg1"/>
                </a:solidFill>
              </a:rPr>
              <a:t>Ecosystem</a:t>
            </a:r>
            <a:r>
              <a:rPr lang="ca-ES" sz="1400" dirty="0" smtClean="0">
                <a:solidFill>
                  <a:schemeClr val="bg1"/>
                </a:solidFill>
              </a:rPr>
              <a:t> converters of </a:t>
            </a:r>
            <a:r>
              <a:rPr lang="ca-ES" sz="1400" dirty="0" err="1" smtClean="0">
                <a:solidFill>
                  <a:schemeClr val="bg1"/>
                </a:solidFill>
              </a:rPr>
              <a:t>Inorganic</a:t>
            </a:r>
            <a:r>
              <a:rPr lang="ca-ES" sz="1400" dirty="0" smtClean="0">
                <a:solidFill>
                  <a:schemeClr val="bg1"/>
                </a:solidFill>
              </a:rPr>
              <a:t> </a:t>
            </a:r>
            <a:r>
              <a:rPr lang="ca-ES" sz="1400" dirty="0" err="1" smtClean="0">
                <a:solidFill>
                  <a:schemeClr val="bg1"/>
                </a:solidFill>
              </a:rPr>
              <a:t>Carbon</a:t>
            </a:r>
            <a:r>
              <a:rPr lang="ca-ES" sz="1400" dirty="0" smtClean="0">
                <a:solidFill>
                  <a:schemeClr val="bg1"/>
                </a:solidFill>
              </a:rPr>
              <a:t> </a:t>
            </a:r>
            <a:r>
              <a:rPr lang="ca-ES" sz="1400" dirty="0" err="1" smtClean="0">
                <a:solidFill>
                  <a:schemeClr val="bg1"/>
                </a:solidFill>
              </a:rPr>
              <a:t>into</a:t>
            </a:r>
            <a:r>
              <a:rPr lang="ca-ES" sz="1400" dirty="0" smtClean="0">
                <a:solidFill>
                  <a:schemeClr val="bg1"/>
                </a:solidFill>
              </a:rPr>
              <a:t> </a:t>
            </a:r>
            <a:r>
              <a:rPr lang="ca-ES" sz="1400" dirty="0" err="1" smtClean="0">
                <a:solidFill>
                  <a:schemeClr val="bg1"/>
                </a:solidFill>
              </a:rPr>
              <a:t>Organic</a:t>
            </a:r>
            <a:r>
              <a:rPr lang="ca-ES" sz="1400" dirty="0" smtClean="0">
                <a:solidFill>
                  <a:schemeClr val="bg1"/>
                </a:solidFill>
              </a:rPr>
              <a:t> </a:t>
            </a:r>
            <a:r>
              <a:rPr lang="ca-ES" sz="1400" dirty="0" err="1" smtClean="0">
                <a:solidFill>
                  <a:schemeClr val="bg1"/>
                </a:solidFill>
              </a:rPr>
              <a:t>carbon</a:t>
            </a:r>
            <a:r>
              <a:rPr lang="ca-ES" sz="1400" dirty="0" smtClean="0">
                <a:solidFill>
                  <a:schemeClr val="bg1"/>
                </a:solidFill>
              </a:rPr>
              <a:t> </a:t>
            </a:r>
            <a:r>
              <a:rPr lang="ca-ES" sz="1400" dirty="0" err="1" smtClean="0">
                <a:solidFill>
                  <a:schemeClr val="bg1"/>
                </a:solidFill>
              </a:rPr>
              <a:t>chains</a:t>
            </a:r>
            <a:r>
              <a:rPr lang="ca-ES" sz="1400" dirty="0" smtClean="0">
                <a:solidFill>
                  <a:schemeClr val="bg1"/>
                </a:solidFill>
              </a:rPr>
              <a:t>.</a:t>
            </a:r>
          </a:p>
          <a:p>
            <a:pPr marL="644525" indent="-285750">
              <a:buFont typeface="Arial" pitchFamily="34" charset="0"/>
              <a:buChar char="•"/>
            </a:pPr>
            <a:r>
              <a:rPr lang="ca-ES" sz="1400" dirty="0" smtClean="0">
                <a:solidFill>
                  <a:schemeClr val="bg1"/>
                </a:solidFill>
              </a:rPr>
              <a:t>Plants </a:t>
            </a:r>
            <a:r>
              <a:rPr lang="ca-ES" sz="1400" dirty="0" err="1" smtClean="0">
                <a:solidFill>
                  <a:schemeClr val="bg1"/>
                </a:solidFill>
              </a:rPr>
              <a:t>don’t</a:t>
            </a:r>
            <a:r>
              <a:rPr lang="ca-ES" sz="1400" dirty="0" smtClean="0">
                <a:solidFill>
                  <a:schemeClr val="bg1"/>
                </a:solidFill>
              </a:rPr>
              <a:t> get </a:t>
            </a:r>
            <a:r>
              <a:rPr lang="ca-ES" sz="1400" dirty="0" err="1" smtClean="0">
                <a:solidFill>
                  <a:schemeClr val="bg1"/>
                </a:solidFill>
              </a:rPr>
              <a:t>energy</a:t>
            </a:r>
            <a:r>
              <a:rPr lang="ca-ES" sz="1400" dirty="0" smtClean="0">
                <a:solidFill>
                  <a:schemeClr val="bg1"/>
                </a:solidFill>
              </a:rPr>
              <a:t> </a:t>
            </a:r>
            <a:r>
              <a:rPr lang="ca-ES" sz="1400" dirty="0" err="1" smtClean="0">
                <a:solidFill>
                  <a:schemeClr val="bg1"/>
                </a:solidFill>
              </a:rPr>
              <a:t>from</a:t>
            </a:r>
            <a:r>
              <a:rPr lang="ca-ES" sz="1400" dirty="0" smtClean="0">
                <a:solidFill>
                  <a:schemeClr val="bg1"/>
                </a:solidFill>
              </a:rPr>
              <a:t> </a:t>
            </a:r>
            <a:r>
              <a:rPr lang="ca-ES" sz="1400" dirty="0" err="1" smtClean="0">
                <a:solidFill>
                  <a:schemeClr val="bg1"/>
                </a:solidFill>
              </a:rPr>
              <a:t>the</a:t>
            </a:r>
            <a:r>
              <a:rPr lang="ca-ES" sz="1400" dirty="0" smtClean="0">
                <a:solidFill>
                  <a:schemeClr val="bg1"/>
                </a:solidFill>
              </a:rPr>
              <a:t> </a:t>
            </a:r>
            <a:r>
              <a:rPr lang="ca-ES" sz="1400" dirty="0" err="1" smtClean="0">
                <a:solidFill>
                  <a:schemeClr val="bg1"/>
                </a:solidFill>
              </a:rPr>
              <a:t>Sunlight</a:t>
            </a:r>
            <a:r>
              <a:rPr lang="ca-ES" sz="1400" dirty="0" smtClean="0">
                <a:solidFill>
                  <a:schemeClr val="bg1"/>
                </a:solidFill>
              </a:rPr>
              <a:t>, </a:t>
            </a:r>
            <a:r>
              <a:rPr lang="ca-ES" sz="1400" dirty="0" err="1" smtClean="0">
                <a:solidFill>
                  <a:schemeClr val="bg1"/>
                </a:solidFill>
              </a:rPr>
              <a:t>they</a:t>
            </a:r>
            <a:r>
              <a:rPr lang="ca-ES" sz="1400" dirty="0" smtClean="0">
                <a:solidFill>
                  <a:schemeClr val="bg1"/>
                </a:solidFill>
              </a:rPr>
              <a:t> get </a:t>
            </a:r>
            <a:r>
              <a:rPr lang="ca-ES" sz="1400" dirty="0" err="1" smtClean="0">
                <a:solidFill>
                  <a:schemeClr val="bg1"/>
                </a:solidFill>
              </a:rPr>
              <a:t>energy</a:t>
            </a:r>
            <a:r>
              <a:rPr lang="ca-ES" sz="1400" dirty="0" smtClean="0">
                <a:solidFill>
                  <a:schemeClr val="bg1"/>
                </a:solidFill>
              </a:rPr>
              <a:t> </a:t>
            </a:r>
            <a:r>
              <a:rPr lang="ca-ES" sz="1400" dirty="0" err="1" smtClean="0">
                <a:solidFill>
                  <a:schemeClr val="bg1"/>
                </a:solidFill>
              </a:rPr>
              <a:t>from</a:t>
            </a:r>
            <a:r>
              <a:rPr lang="ca-ES" sz="1400" dirty="0" smtClean="0">
                <a:solidFill>
                  <a:schemeClr val="bg1"/>
                </a:solidFill>
              </a:rPr>
              <a:t> </a:t>
            </a:r>
            <a:r>
              <a:rPr lang="ca-ES" sz="1400" dirty="0" err="1" smtClean="0">
                <a:solidFill>
                  <a:schemeClr val="bg1"/>
                </a:solidFill>
              </a:rPr>
              <a:t>the</a:t>
            </a:r>
            <a:r>
              <a:rPr lang="ca-ES" sz="1400" dirty="0" smtClean="0">
                <a:solidFill>
                  <a:schemeClr val="bg1"/>
                </a:solidFill>
              </a:rPr>
              <a:t> </a:t>
            </a:r>
            <a:r>
              <a:rPr lang="ca-ES" sz="1400" dirty="0" err="1" smtClean="0">
                <a:solidFill>
                  <a:schemeClr val="bg1"/>
                </a:solidFill>
              </a:rPr>
              <a:t>biomolecules</a:t>
            </a:r>
            <a:r>
              <a:rPr lang="ca-ES" sz="1400" dirty="0" smtClean="0">
                <a:solidFill>
                  <a:schemeClr val="bg1"/>
                </a:solidFill>
              </a:rPr>
              <a:t> </a:t>
            </a:r>
            <a:r>
              <a:rPr lang="ca-ES" sz="1400" dirty="0" err="1" smtClean="0">
                <a:solidFill>
                  <a:schemeClr val="bg1"/>
                </a:solidFill>
              </a:rPr>
              <a:t>they</a:t>
            </a:r>
            <a:r>
              <a:rPr lang="ca-ES" sz="1400" dirty="0" smtClean="0">
                <a:solidFill>
                  <a:schemeClr val="bg1"/>
                </a:solidFill>
              </a:rPr>
              <a:t> </a:t>
            </a:r>
            <a:r>
              <a:rPr lang="ca-ES" sz="1400" dirty="0" err="1" smtClean="0">
                <a:solidFill>
                  <a:schemeClr val="bg1"/>
                </a:solidFill>
              </a:rPr>
              <a:t>build</a:t>
            </a:r>
            <a:r>
              <a:rPr lang="ca-ES" sz="1400" dirty="0" smtClean="0">
                <a:solidFill>
                  <a:schemeClr val="bg1"/>
                </a:solidFill>
              </a:rPr>
              <a:t> </a:t>
            </a:r>
            <a:r>
              <a:rPr lang="ca-ES" sz="1400" dirty="0" err="1" smtClean="0">
                <a:solidFill>
                  <a:schemeClr val="bg1"/>
                </a:solidFill>
              </a:rPr>
              <a:t>with</a:t>
            </a:r>
            <a:r>
              <a:rPr lang="ca-ES" sz="1400" dirty="0" smtClean="0">
                <a:solidFill>
                  <a:schemeClr val="bg1"/>
                </a:solidFill>
              </a:rPr>
              <a:t> </a:t>
            </a:r>
            <a:r>
              <a:rPr lang="ca-ES" sz="1400" dirty="0" err="1" smtClean="0">
                <a:solidFill>
                  <a:schemeClr val="bg1"/>
                </a:solidFill>
              </a:rPr>
              <a:t>energy</a:t>
            </a:r>
            <a:r>
              <a:rPr lang="ca-ES" sz="1400" dirty="0" smtClean="0">
                <a:solidFill>
                  <a:schemeClr val="bg1"/>
                </a:solidFill>
              </a:rPr>
              <a:t> </a:t>
            </a:r>
            <a:r>
              <a:rPr lang="ca-ES" sz="1400" dirty="0" err="1" smtClean="0">
                <a:solidFill>
                  <a:schemeClr val="bg1"/>
                </a:solidFill>
              </a:rPr>
              <a:t>Sunlight</a:t>
            </a:r>
            <a:r>
              <a:rPr lang="ca-ES" sz="1400" dirty="0" smtClean="0">
                <a:solidFill>
                  <a:schemeClr val="bg1"/>
                </a:solidFill>
              </a:rPr>
              <a:t>.</a:t>
            </a:r>
          </a:p>
          <a:p>
            <a:pPr marL="644525" indent="-285750">
              <a:buFont typeface="Arial" pitchFamily="34" charset="0"/>
              <a:buChar char="•"/>
            </a:pPr>
            <a:r>
              <a:rPr lang="ca-ES" sz="1400" dirty="0" err="1" smtClean="0">
                <a:solidFill>
                  <a:schemeClr val="bg1"/>
                </a:solidFill>
              </a:rPr>
              <a:t>Roots</a:t>
            </a:r>
            <a:r>
              <a:rPr lang="ca-ES" sz="1400" dirty="0" smtClean="0">
                <a:solidFill>
                  <a:schemeClr val="bg1"/>
                </a:solidFill>
              </a:rPr>
              <a:t> </a:t>
            </a:r>
            <a:r>
              <a:rPr lang="ca-ES" sz="1400" dirty="0" err="1" smtClean="0">
                <a:solidFill>
                  <a:schemeClr val="bg1"/>
                </a:solidFill>
              </a:rPr>
              <a:t>collects</a:t>
            </a:r>
            <a:r>
              <a:rPr lang="ca-ES" sz="1400" dirty="0" smtClean="0">
                <a:solidFill>
                  <a:schemeClr val="bg1"/>
                </a:solidFill>
              </a:rPr>
              <a:t> </a:t>
            </a:r>
            <a:r>
              <a:rPr lang="ca-ES" sz="1400" dirty="0" err="1" smtClean="0">
                <a:solidFill>
                  <a:schemeClr val="bg1"/>
                </a:solidFill>
              </a:rPr>
              <a:t>essential</a:t>
            </a:r>
            <a:r>
              <a:rPr lang="ca-ES" sz="1400" dirty="0" smtClean="0">
                <a:solidFill>
                  <a:schemeClr val="bg1"/>
                </a:solidFill>
              </a:rPr>
              <a:t> bioelements to </a:t>
            </a:r>
            <a:r>
              <a:rPr lang="ca-ES" sz="1400" dirty="0" err="1" smtClean="0">
                <a:solidFill>
                  <a:schemeClr val="bg1"/>
                </a:solidFill>
              </a:rPr>
              <a:t>build</a:t>
            </a:r>
            <a:r>
              <a:rPr lang="ca-ES" sz="1400" dirty="0" smtClean="0">
                <a:solidFill>
                  <a:schemeClr val="bg1"/>
                </a:solidFill>
              </a:rPr>
              <a:t> </a:t>
            </a:r>
            <a:r>
              <a:rPr lang="ca-ES" sz="1400" dirty="0" err="1" smtClean="0">
                <a:solidFill>
                  <a:schemeClr val="bg1"/>
                </a:solidFill>
              </a:rPr>
              <a:t>different</a:t>
            </a:r>
            <a:r>
              <a:rPr lang="ca-ES" sz="1400" dirty="0" smtClean="0">
                <a:solidFill>
                  <a:schemeClr val="bg1"/>
                </a:solidFill>
              </a:rPr>
              <a:t> </a:t>
            </a:r>
            <a:r>
              <a:rPr lang="ca-ES" sz="1400" dirty="0" err="1" smtClean="0">
                <a:solidFill>
                  <a:schemeClr val="bg1"/>
                </a:solidFill>
              </a:rPr>
              <a:t>kinds</a:t>
            </a:r>
            <a:r>
              <a:rPr lang="ca-ES" sz="1400" dirty="0" smtClean="0">
                <a:solidFill>
                  <a:schemeClr val="bg1"/>
                </a:solidFill>
              </a:rPr>
              <a:t> of </a:t>
            </a:r>
            <a:r>
              <a:rPr lang="ca-ES" sz="1400" dirty="0" err="1" smtClean="0">
                <a:solidFill>
                  <a:schemeClr val="bg1"/>
                </a:solidFill>
              </a:rPr>
              <a:t>biomolecules</a:t>
            </a:r>
            <a:r>
              <a:rPr lang="ca-ES" sz="1400" dirty="0" smtClean="0">
                <a:solidFill>
                  <a:schemeClr val="bg1"/>
                </a:solidFill>
              </a:rPr>
              <a:t>.</a:t>
            </a:r>
          </a:p>
          <a:p>
            <a:pPr marL="342900" indent="-342900">
              <a:buAutoNum type="arabicParenR"/>
            </a:pPr>
            <a:endParaRPr lang="ca-ES" sz="1400" dirty="0" smtClean="0">
              <a:solidFill>
                <a:schemeClr val="bg1"/>
              </a:solidFill>
            </a:endParaRPr>
          </a:p>
          <a:p>
            <a:pPr marL="342900" indent="-342900">
              <a:buAutoNum type="arabicParenR"/>
            </a:pPr>
            <a:endParaRPr lang="ca-ES" sz="1400" b="1" dirty="0" smtClean="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p:txBody>
      </p:sp>
      <p:sp>
        <p:nvSpPr>
          <p:cNvPr id="2" name="1 Título"/>
          <p:cNvSpPr>
            <a:spLocks noGrp="1"/>
          </p:cNvSpPr>
          <p:nvPr>
            <p:ph type="title"/>
          </p:nvPr>
        </p:nvSpPr>
        <p:spPr>
          <a:xfrm>
            <a:off x="332656" y="539552"/>
            <a:ext cx="6416530" cy="1037464"/>
          </a:xfrm>
        </p:spPr>
        <p:txBody>
          <a:bodyPr>
            <a:normAutofit/>
          </a:bodyPr>
          <a:lstStyle/>
          <a:p>
            <a:r>
              <a:rPr lang="ca-ES" sz="2800" dirty="0" err="1" smtClean="0">
                <a:solidFill>
                  <a:schemeClr val="accent5"/>
                </a:solidFill>
              </a:rPr>
              <a:t>Module</a:t>
            </a:r>
            <a:r>
              <a:rPr lang="ca-ES" sz="2800" dirty="0" smtClean="0">
                <a:solidFill>
                  <a:schemeClr val="accent5"/>
                </a:solidFill>
              </a:rPr>
              <a:t> 4: </a:t>
            </a:r>
            <a:r>
              <a:rPr lang="ca-ES" sz="2800" dirty="0" err="1" smtClean="0">
                <a:solidFill>
                  <a:schemeClr val="accent5"/>
                </a:solidFill>
              </a:rPr>
              <a:t>Respiration</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Photosynthesis</a:t>
            </a:r>
            <a:endParaRPr lang="ca-ES" sz="2800" dirty="0">
              <a:solidFill>
                <a:schemeClr val="accent5"/>
              </a:solidFill>
            </a:endParaRPr>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6" name="5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redondeado"/>
          <p:cNvSpPr/>
          <p:nvPr/>
        </p:nvSpPr>
        <p:spPr>
          <a:xfrm>
            <a:off x="307264" y="1835696"/>
            <a:ext cx="6225898" cy="5256584"/>
          </a:xfrm>
          <a:prstGeom prst="roundRect">
            <a:avLst>
              <a:gd name="adj" fmla="val 424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2 Marcador de contenido"/>
          <p:cNvSpPr>
            <a:spLocks noGrp="1"/>
          </p:cNvSpPr>
          <p:nvPr>
            <p:ph idx="1"/>
          </p:nvPr>
        </p:nvSpPr>
        <p:spPr>
          <a:xfrm>
            <a:off x="342900" y="1907704"/>
            <a:ext cx="6172200" cy="6034617"/>
          </a:xfrm>
        </p:spPr>
        <p:txBody>
          <a:bodyPr>
            <a:normAutofit/>
          </a:bodyPr>
          <a:lstStyle/>
          <a:p>
            <a:pPr marL="0" indent="0" algn="just">
              <a:buNone/>
            </a:pPr>
            <a:r>
              <a:rPr lang="ca-ES" sz="1600" b="1" dirty="0" err="1" smtClean="0"/>
              <a:t>What</a:t>
            </a:r>
            <a:r>
              <a:rPr lang="ca-ES" sz="1600" b="1" dirty="0" smtClean="0"/>
              <a:t> </a:t>
            </a:r>
            <a:r>
              <a:rPr lang="ca-ES" sz="1600" b="1" dirty="0" err="1" smtClean="0"/>
              <a:t>we</a:t>
            </a:r>
            <a:r>
              <a:rPr lang="ca-ES" sz="1600" b="1" dirty="0" smtClean="0"/>
              <a:t> </a:t>
            </a:r>
            <a:r>
              <a:rPr lang="ca-ES" sz="1600" b="1" dirty="0" err="1" smtClean="0"/>
              <a:t>did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smtClean="0"/>
          </a:p>
          <a:p>
            <a:pPr marL="0" indent="0" algn="just">
              <a:buNone/>
            </a:pPr>
            <a:r>
              <a:rPr lang="ca-ES" sz="1600" b="1" dirty="0" err="1" smtClean="0"/>
              <a:t>What</a:t>
            </a:r>
            <a:r>
              <a:rPr lang="ca-ES" sz="1600" b="1" dirty="0" smtClean="0"/>
              <a:t> </a:t>
            </a:r>
            <a:r>
              <a:rPr lang="ca-ES" sz="1600" b="1" dirty="0" err="1" smtClean="0"/>
              <a:t>happened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r>
              <a:rPr lang="ca-ES" sz="1600" b="1" dirty="0" err="1" smtClean="0"/>
              <a:t>What</a:t>
            </a:r>
            <a:r>
              <a:rPr lang="ca-ES" sz="1600" b="1" dirty="0" smtClean="0"/>
              <a:t> </a:t>
            </a:r>
            <a:r>
              <a:rPr lang="ca-ES" sz="1600" b="1" dirty="0" err="1" smtClean="0"/>
              <a:t>it</a:t>
            </a:r>
            <a:r>
              <a:rPr lang="ca-ES" sz="1600" b="1" dirty="0" smtClean="0"/>
              <a:t> </a:t>
            </a:r>
            <a:r>
              <a:rPr lang="ca-ES" sz="1600" b="1" dirty="0" err="1" smtClean="0"/>
              <a:t>means</a:t>
            </a:r>
            <a:r>
              <a:rPr lang="ca-ES" sz="1600" b="1" dirty="0" smtClean="0"/>
              <a:t>....</a:t>
            </a:r>
            <a:endParaRPr lang="ca-ES" sz="1600" b="1" dirty="0"/>
          </a:p>
        </p:txBody>
      </p:sp>
    </p:spTree>
    <p:extLst>
      <p:ext uri="{BB962C8B-B14F-4D97-AF65-F5344CB8AC3E}">
        <p14:creationId xmlns:p14="http://schemas.microsoft.com/office/powerpoint/2010/main" val="86849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139" y="4639215"/>
            <a:ext cx="3384376" cy="397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60962" y="726224"/>
            <a:ext cx="6172200" cy="1037464"/>
          </a:xfrm>
        </p:spPr>
        <p:txBody>
          <a:bodyPr>
            <a:normAutofit/>
          </a:bodyPr>
          <a:lstStyle/>
          <a:p>
            <a:r>
              <a:rPr lang="ca-ES" sz="2800" dirty="0" err="1" smtClean="0">
                <a:solidFill>
                  <a:schemeClr val="accent5"/>
                </a:solidFill>
              </a:rPr>
              <a:t>Module</a:t>
            </a:r>
            <a:r>
              <a:rPr lang="ca-ES" sz="2800" dirty="0" smtClean="0">
                <a:solidFill>
                  <a:schemeClr val="accent5"/>
                </a:solidFill>
              </a:rPr>
              <a:t> </a:t>
            </a:r>
            <a:r>
              <a:rPr lang="ca-ES" sz="2800" dirty="0">
                <a:solidFill>
                  <a:schemeClr val="accent5"/>
                </a:solidFill>
              </a:rPr>
              <a:t>0</a:t>
            </a:r>
            <a:r>
              <a:rPr lang="ca-ES" sz="2800" dirty="0" smtClean="0">
                <a:solidFill>
                  <a:schemeClr val="accent5"/>
                </a:solidFill>
              </a:rPr>
              <a:t>: </a:t>
            </a:r>
            <a:r>
              <a:rPr lang="ca-ES" sz="2800" dirty="0" err="1" smtClean="0">
                <a:solidFill>
                  <a:schemeClr val="accent5"/>
                </a:solidFill>
              </a:rPr>
              <a:t>Explore</a:t>
            </a:r>
            <a:r>
              <a:rPr lang="ca-ES" sz="2800" dirty="0" smtClean="0">
                <a:solidFill>
                  <a:schemeClr val="accent5"/>
                </a:solidFill>
              </a:rPr>
              <a:t> </a:t>
            </a:r>
            <a:r>
              <a:rPr lang="ca-ES" sz="2800" dirty="0" err="1" smtClean="0">
                <a:solidFill>
                  <a:schemeClr val="accent5"/>
                </a:solidFill>
              </a:rPr>
              <a:t>the</a:t>
            </a:r>
            <a:r>
              <a:rPr lang="ca-ES" sz="2800" dirty="0" smtClean="0">
                <a:solidFill>
                  <a:schemeClr val="accent5"/>
                </a:solidFill>
              </a:rPr>
              <a:t> materials</a:t>
            </a:r>
            <a:endParaRPr lang="ca-ES" sz="2800" dirty="0">
              <a:solidFill>
                <a:schemeClr val="accent5"/>
              </a:solidFill>
            </a:endParaRPr>
          </a:p>
        </p:txBody>
      </p:sp>
      <p:sp>
        <p:nvSpPr>
          <p:cNvPr id="3" name="2 Marcador de contenido"/>
          <p:cNvSpPr>
            <a:spLocks noGrp="1"/>
          </p:cNvSpPr>
          <p:nvPr>
            <p:ph idx="1"/>
          </p:nvPr>
        </p:nvSpPr>
        <p:spPr>
          <a:xfrm>
            <a:off x="342901" y="1907704"/>
            <a:ext cx="2366020" cy="6034617"/>
          </a:xfrm>
        </p:spPr>
        <p:txBody>
          <a:bodyPr>
            <a:normAutofit/>
          </a:bodyPr>
          <a:lstStyle/>
          <a:p>
            <a:pPr marL="0" indent="0" algn="just">
              <a:buNone/>
            </a:pPr>
            <a:r>
              <a:rPr lang="ca-ES" sz="1600" dirty="0" smtClean="0"/>
              <a:t>1. </a:t>
            </a:r>
            <a:r>
              <a:rPr lang="ca-ES" sz="1600" dirty="0" err="1" smtClean="0"/>
              <a:t>Observe</a:t>
            </a:r>
            <a:r>
              <a:rPr lang="ca-ES" sz="1600" dirty="0" smtClean="0"/>
              <a:t> </a:t>
            </a:r>
            <a:r>
              <a:rPr lang="ca-ES" sz="1600" dirty="0" err="1" smtClean="0"/>
              <a:t>the</a:t>
            </a:r>
            <a:r>
              <a:rPr lang="ca-ES" sz="1600" dirty="0" smtClean="0"/>
              <a:t> materials </a:t>
            </a:r>
            <a:r>
              <a:rPr lang="ca-ES" sz="1600" dirty="0" err="1" smtClean="0"/>
              <a:t>inside</a:t>
            </a:r>
            <a:r>
              <a:rPr lang="ca-ES" sz="1600" dirty="0" smtClean="0"/>
              <a:t> </a:t>
            </a:r>
            <a:r>
              <a:rPr lang="ca-ES" sz="1600" dirty="0" err="1" smtClean="0"/>
              <a:t>the</a:t>
            </a:r>
            <a:r>
              <a:rPr lang="ca-ES" sz="1600" dirty="0" smtClean="0"/>
              <a:t> box </a:t>
            </a:r>
            <a:r>
              <a:rPr lang="ca-ES" sz="1600" dirty="0" err="1" smtClean="0"/>
              <a:t>and</a:t>
            </a:r>
            <a:r>
              <a:rPr lang="ca-ES" sz="1600" dirty="0" smtClean="0"/>
              <a:t> </a:t>
            </a:r>
            <a:r>
              <a:rPr lang="ca-ES" sz="1600" dirty="0" err="1" smtClean="0"/>
              <a:t>the</a:t>
            </a:r>
            <a:r>
              <a:rPr lang="ca-ES" sz="1600" dirty="0" smtClean="0"/>
              <a:t> </a:t>
            </a:r>
            <a:r>
              <a:rPr lang="ca-ES" sz="1600" dirty="0" err="1" smtClean="0"/>
              <a:t>represented</a:t>
            </a:r>
            <a:r>
              <a:rPr lang="ca-ES" sz="1600" dirty="0" smtClean="0"/>
              <a:t> </a:t>
            </a:r>
            <a:r>
              <a:rPr lang="ca-ES" sz="1600" dirty="0" err="1" smtClean="0"/>
              <a:t>types</a:t>
            </a:r>
            <a:r>
              <a:rPr lang="ca-ES" sz="1600" dirty="0" smtClean="0"/>
              <a:t> of  </a:t>
            </a:r>
            <a:r>
              <a:rPr lang="ca-ES" sz="1600" b="1" dirty="0" smtClean="0"/>
              <a:t>basic </a:t>
            </a:r>
            <a:r>
              <a:rPr lang="ca-ES" sz="1600" b="1" dirty="0" err="1" smtClean="0"/>
              <a:t>pieces</a:t>
            </a:r>
            <a:r>
              <a:rPr lang="ca-ES" sz="1600" b="1" dirty="0" smtClean="0"/>
              <a:t> (</a:t>
            </a:r>
            <a:r>
              <a:rPr lang="ca-ES" sz="1600" b="1" dirty="0" err="1" smtClean="0"/>
              <a:t>Inventory</a:t>
            </a:r>
            <a:r>
              <a:rPr lang="ca-ES" sz="1600" b="1" dirty="0" smtClean="0"/>
              <a:t> card) </a:t>
            </a:r>
            <a:r>
              <a:rPr lang="ca-ES" sz="1600" b="1" dirty="0" err="1" smtClean="0"/>
              <a:t>and</a:t>
            </a:r>
            <a:r>
              <a:rPr lang="ca-ES" sz="1600" b="1" dirty="0" smtClean="0"/>
              <a:t> </a:t>
            </a:r>
            <a:r>
              <a:rPr lang="ca-ES" sz="1600" b="1" i="1" dirty="0" err="1" smtClean="0"/>
              <a:t>organic</a:t>
            </a:r>
            <a:r>
              <a:rPr lang="ca-ES" sz="1600" b="1" i="1" dirty="0" smtClean="0"/>
              <a:t> </a:t>
            </a:r>
            <a:r>
              <a:rPr lang="ca-ES" sz="1600" b="1" i="1" dirty="0" err="1" smtClean="0"/>
              <a:t>biomolecules</a:t>
            </a:r>
            <a:r>
              <a:rPr lang="ca-ES" sz="1600" b="1" i="1" dirty="0" smtClean="0"/>
              <a:t>  </a:t>
            </a:r>
            <a:r>
              <a:rPr lang="ca-ES" sz="1600" dirty="0" smtClean="0"/>
              <a:t>(</a:t>
            </a:r>
            <a:r>
              <a:rPr lang="ca-ES" sz="1600" b="1" i="1" dirty="0" err="1" smtClean="0"/>
              <a:t>Carbohydrate</a:t>
            </a:r>
            <a:r>
              <a:rPr lang="ca-ES" sz="1600" b="1" i="1" dirty="0" smtClean="0"/>
              <a:t>, </a:t>
            </a:r>
            <a:r>
              <a:rPr lang="ca-ES" sz="1600" b="1" i="1" dirty="0" err="1" smtClean="0"/>
              <a:t>Lipid</a:t>
            </a:r>
            <a:r>
              <a:rPr lang="ca-ES" sz="1600" b="1" i="1" dirty="0" smtClean="0"/>
              <a:t>, </a:t>
            </a:r>
            <a:r>
              <a:rPr lang="ca-ES" sz="1600" b="1" i="1" dirty="0" err="1" smtClean="0"/>
              <a:t>Protein</a:t>
            </a:r>
            <a:r>
              <a:rPr lang="ca-ES" sz="1600" b="1" i="1" dirty="0" smtClean="0"/>
              <a:t>, Nucleic </a:t>
            </a:r>
            <a:r>
              <a:rPr lang="ca-ES" sz="1600" b="1" i="1" dirty="0" err="1" smtClean="0"/>
              <a:t>Acid</a:t>
            </a:r>
            <a:r>
              <a:rPr lang="ca-ES" sz="1600" b="1" i="1" dirty="0" smtClean="0"/>
              <a:t>).</a:t>
            </a:r>
          </a:p>
          <a:p>
            <a:pPr algn="just">
              <a:buFont typeface="+mj-lt"/>
              <a:buAutoNum type="arabicPeriod"/>
            </a:pPr>
            <a:endParaRPr lang="ca-ES" sz="1600" b="1" i="1" dirty="0" smtClean="0"/>
          </a:p>
          <a:p>
            <a:pPr marL="0" indent="0" algn="just">
              <a:buNone/>
            </a:pPr>
            <a:r>
              <a:rPr lang="ca-ES" sz="1600" dirty="0" smtClean="0"/>
              <a:t>2. </a:t>
            </a:r>
            <a:r>
              <a:rPr lang="ca-ES" sz="1600" dirty="0" err="1" smtClean="0"/>
              <a:t>Observe</a:t>
            </a:r>
            <a:r>
              <a:rPr lang="ca-ES" sz="1600" dirty="0" smtClean="0"/>
              <a:t> </a:t>
            </a:r>
            <a:r>
              <a:rPr lang="ca-ES" sz="1600" dirty="0" err="1" smtClean="0"/>
              <a:t>the</a:t>
            </a:r>
            <a:r>
              <a:rPr lang="ca-ES" sz="1600" dirty="0" smtClean="0"/>
              <a:t> </a:t>
            </a:r>
            <a:r>
              <a:rPr lang="ca-ES" sz="1600" dirty="0" err="1" smtClean="0"/>
              <a:t>Maps</a:t>
            </a:r>
            <a:r>
              <a:rPr lang="ca-ES" sz="1600" dirty="0" smtClean="0"/>
              <a:t> </a:t>
            </a:r>
            <a:r>
              <a:rPr lang="ca-ES" sz="1600" b="1" i="1" dirty="0" smtClean="0"/>
              <a:t>Map1</a:t>
            </a:r>
            <a:r>
              <a:rPr lang="ca-ES" sz="1600" dirty="0" smtClean="0"/>
              <a:t> </a:t>
            </a:r>
            <a:r>
              <a:rPr lang="ca-ES" sz="1600" dirty="0" err="1" smtClean="0"/>
              <a:t>and</a:t>
            </a:r>
            <a:r>
              <a:rPr lang="ca-ES" sz="1600" dirty="0" smtClean="0"/>
              <a:t> </a:t>
            </a:r>
            <a:r>
              <a:rPr lang="ca-ES" sz="1600" b="1" dirty="0" smtClean="0"/>
              <a:t>Map2</a:t>
            </a:r>
            <a:r>
              <a:rPr lang="ca-ES" sz="1600" dirty="0" smtClean="0"/>
              <a:t> </a:t>
            </a:r>
            <a:r>
              <a:rPr lang="ca-ES" sz="1600" dirty="0" err="1" smtClean="0"/>
              <a:t>and</a:t>
            </a:r>
            <a:r>
              <a:rPr lang="ca-ES" sz="1600" dirty="0" smtClean="0"/>
              <a:t> </a:t>
            </a:r>
            <a:r>
              <a:rPr lang="ca-ES" sz="1600" dirty="0" err="1" smtClean="0"/>
              <a:t>discuss</a:t>
            </a:r>
            <a:r>
              <a:rPr lang="ca-ES" sz="1600" dirty="0" smtClean="0"/>
              <a:t> </a:t>
            </a:r>
            <a:r>
              <a:rPr lang="ca-ES" sz="1600" dirty="0" err="1" smtClean="0"/>
              <a:t>the</a:t>
            </a:r>
            <a:r>
              <a:rPr lang="ca-ES" sz="1600" dirty="0" smtClean="0"/>
              <a:t> </a:t>
            </a:r>
            <a:r>
              <a:rPr lang="ca-ES" sz="1600" dirty="0" err="1" smtClean="0"/>
              <a:t>terms</a:t>
            </a:r>
            <a:r>
              <a:rPr lang="ca-ES" sz="1600" dirty="0" smtClean="0"/>
              <a:t> (</a:t>
            </a:r>
            <a:r>
              <a:rPr lang="ca-ES" sz="1600" i="1" dirty="0" err="1" smtClean="0"/>
              <a:t>Catabolism</a:t>
            </a:r>
            <a:r>
              <a:rPr lang="ca-ES" sz="1600" i="1" dirty="0" smtClean="0"/>
              <a:t>, </a:t>
            </a:r>
            <a:r>
              <a:rPr lang="ca-ES" sz="1600" i="1" dirty="0" err="1" smtClean="0"/>
              <a:t>Anabolism</a:t>
            </a:r>
            <a:r>
              <a:rPr lang="ca-ES" sz="1600" i="1" dirty="0" smtClean="0"/>
              <a:t>, </a:t>
            </a:r>
            <a:r>
              <a:rPr lang="ca-ES" sz="1600" i="1" dirty="0" err="1" smtClean="0"/>
              <a:t>Photosynthesis</a:t>
            </a:r>
            <a:r>
              <a:rPr lang="ca-ES" sz="1600" i="1" dirty="0" smtClean="0"/>
              <a:t>...</a:t>
            </a:r>
            <a:r>
              <a:rPr lang="ca-ES" sz="1600" dirty="0" smtClean="0"/>
              <a:t>).</a:t>
            </a:r>
            <a:endParaRPr lang="ca-ES" sz="1600" dirty="0"/>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8" name="7 CuadroTexto"/>
          <p:cNvSpPr txBox="1"/>
          <p:nvPr/>
        </p:nvSpPr>
        <p:spPr>
          <a:xfrm>
            <a:off x="0" y="8220590"/>
            <a:ext cx="6858000" cy="954107"/>
          </a:xfrm>
          <a:prstGeom prst="rect">
            <a:avLst/>
          </a:prstGeom>
          <a:solidFill>
            <a:schemeClr val="accent5"/>
          </a:solidFill>
        </p:spPr>
        <p:txBody>
          <a:bodyPr wrap="square" rtlCol="0">
            <a:spAutoFit/>
          </a:bodyPr>
          <a:lstStyle/>
          <a:p>
            <a:pPr marL="266700"/>
            <a:endParaRPr lang="ca-ES" sz="1400" dirty="0" smtClean="0">
              <a:solidFill>
                <a:schemeClr val="bg1"/>
              </a:solidFill>
            </a:endParaRPr>
          </a:p>
          <a:p>
            <a:pPr marL="266700"/>
            <a:endParaRPr lang="ca-ES" sz="1400" dirty="0">
              <a:solidFill>
                <a:schemeClr val="bg1"/>
              </a:solidFill>
            </a:endParaRPr>
          </a:p>
          <a:p>
            <a:pPr marL="266700"/>
            <a:endParaRPr lang="ca-ES" sz="1400" dirty="0" smtClean="0">
              <a:solidFill>
                <a:schemeClr val="bg1"/>
              </a:solidFill>
            </a:endParaRPr>
          </a:p>
          <a:p>
            <a:pPr marL="266700"/>
            <a:endParaRPr lang="es-ES" sz="1400" dirty="0">
              <a:solidFill>
                <a:schemeClr val="bg1"/>
              </a:solidFill>
            </a:endParaRPr>
          </a:p>
        </p:txBody>
      </p:sp>
      <p:sp>
        <p:nvSpPr>
          <p:cNvPr id="9" name="8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980" y="1616042"/>
            <a:ext cx="2190461" cy="336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179" y="1907704"/>
            <a:ext cx="1102369" cy="152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81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48680" y="4716016"/>
            <a:ext cx="5760640"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 name="1 Título"/>
          <p:cNvSpPr>
            <a:spLocks noGrp="1"/>
          </p:cNvSpPr>
          <p:nvPr>
            <p:ph type="title"/>
          </p:nvPr>
        </p:nvSpPr>
        <p:spPr>
          <a:xfrm>
            <a:off x="360962" y="726224"/>
            <a:ext cx="6172200" cy="1037464"/>
          </a:xfrm>
        </p:spPr>
        <p:txBody>
          <a:bodyPr>
            <a:normAutofit/>
          </a:bodyPr>
          <a:lstStyle/>
          <a:p>
            <a:r>
              <a:rPr lang="ca-ES" sz="2800" dirty="0" err="1" smtClean="0">
                <a:solidFill>
                  <a:schemeClr val="accent5"/>
                </a:solidFill>
              </a:rPr>
              <a:t>Module</a:t>
            </a:r>
            <a:r>
              <a:rPr lang="ca-ES" sz="2800" dirty="0" smtClean="0">
                <a:solidFill>
                  <a:schemeClr val="accent5"/>
                </a:solidFill>
              </a:rPr>
              <a:t> 1: </a:t>
            </a:r>
            <a:r>
              <a:rPr lang="ca-ES" sz="2800" dirty="0" err="1" smtClean="0">
                <a:solidFill>
                  <a:schemeClr val="accent5"/>
                </a:solidFill>
              </a:rPr>
              <a:t>Catabolism</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Anabolism</a:t>
            </a:r>
            <a:r>
              <a:rPr lang="ca-ES" sz="2800" dirty="0" smtClean="0">
                <a:solidFill>
                  <a:schemeClr val="accent5"/>
                </a:solidFill>
              </a:rPr>
              <a:t> (I): </a:t>
            </a:r>
            <a:r>
              <a:rPr lang="ca-ES" sz="2800" dirty="0" err="1" smtClean="0">
                <a:solidFill>
                  <a:schemeClr val="accent5"/>
                </a:solidFill>
              </a:rPr>
              <a:t>Homeostasis</a:t>
            </a:r>
            <a:endParaRPr lang="ca-ES" sz="2800" dirty="0">
              <a:solidFill>
                <a:schemeClr val="accent5"/>
              </a:solidFill>
            </a:endParaRPr>
          </a:p>
        </p:txBody>
      </p:sp>
      <p:sp>
        <p:nvSpPr>
          <p:cNvPr id="3" name="2 Marcador de contenido"/>
          <p:cNvSpPr>
            <a:spLocks noGrp="1"/>
          </p:cNvSpPr>
          <p:nvPr>
            <p:ph idx="1"/>
          </p:nvPr>
        </p:nvSpPr>
        <p:spPr>
          <a:xfrm>
            <a:off x="244330" y="1633727"/>
            <a:ext cx="6497038" cy="6034617"/>
          </a:xfrm>
          <a:ln>
            <a:solidFill>
              <a:schemeClr val="bg1">
                <a:lumMod val="65000"/>
              </a:schemeClr>
            </a:solidFill>
          </a:ln>
        </p:spPr>
        <p:txBody>
          <a:bodyPr>
            <a:normAutofit fontScale="92500" lnSpcReduction="10000"/>
          </a:bodyPr>
          <a:lstStyle/>
          <a:p>
            <a:pPr algn="just">
              <a:buFont typeface="+mj-lt"/>
              <a:buAutoNum type="arabicPeriod"/>
            </a:pPr>
            <a:r>
              <a:rPr lang="en-GB" sz="1600" dirty="0" smtClean="0"/>
              <a:t>Use </a:t>
            </a:r>
            <a:r>
              <a:rPr lang="en-GB" sz="1600" u="sng" dirty="0" smtClean="0"/>
              <a:t>Map 1</a:t>
            </a:r>
            <a:r>
              <a:rPr lang="en-GB" sz="1600" dirty="0" smtClean="0"/>
              <a:t>. Analyse its compartments and elements and discuss about its meaning. Build one </a:t>
            </a:r>
            <a:r>
              <a:rPr lang="en-GB" sz="1600" b="1" i="1" dirty="0" smtClean="0"/>
              <a:t>organic biomolecule </a:t>
            </a:r>
            <a:r>
              <a:rPr lang="en-GB" sz="1600" dirty="0" smtClean="0"/>
              <a:t>of each type (</a:t>
            </a:r>
            <a:r>
              <a:rPr lang="en-GB" sz="1600" b="1" i="1" dirty="0" smtClean="0"/>
              <a:t>Carbohydrate, Lipid, Protein, Nucleic Acid</a:t>
            </a:r>
            <a:r>
              <a:rPr lang="en-GB" sz="1600" dirty="0" smtClean="0"/>
              <a:t>). </a:t>
            </a:r>
            <a:r>
              <a:rPr lang="en-GB" sz="1600" dirty="0" smtClean="0"/>
              <a:t>Get some Oxygen pieces  on the Map and close the box.</a:t>
            </a:r>
          </a:p>
          <a:p>
            <a:pPr algn="just">
              <a:buFont typeface="+mj-lt"/>
              <a:buAutoNum type="arabicPeriod"/>
            </a:pPr>
            <a:r>
              <a:rPr lang="en-GB" sz="1600" dirty="0" smtClean="0"/>
              <a:t>Ingestion: put the Biomolecules on the </a:t>
            </a:r>
            <a:r>
              <a:rPr lang="en-GB" sz="1600" u="sng" dirty="0" smtClean="0"/>
              <a:t>Map 1</a:t>
            </a:r>
            <a:r>
              <a:rPr lang="en-GB" sz="1600" dirty="0" smtClean="0"/>
              <a:t> digestive tract and initiate partial digestion (disassemble Carbon Chains one from another, but not other pieces).</a:t>
            </a:r>
          </a:p>
          <a:p>
            <a:pPr algn="just">
              <a:buFont typeface="+mj-lt"/>
              <a:buAutoNum type="arabicPeriod"/>
            </a:pPr>
            <a:r>
              <a:rPr lang="en-GB" sz="1600" dirty="0" smtClean="0"/>
              <a:t>This smaller Digested Biomolecules can be absorbed and distributed (through blood system) to the Cells. Inside the cells</a:t>
            </a:r>
            <a:r>
              <a:rPr lang="en-GB" sz="1600" dirty="0"/>
              <a:t>, Catabolism </a:t>
            </a:r>
            <a:r>
              <a:rPr lang="en-GB" sz="1600" dirty="0" smtClean="0"/>
              <a:t>initiates as </a:t>
            </a:r>
            <a:r>
              <a:rPr lang="en-GB" sz="1600" dirty="0"/>
              <a:t>Respiration with </a:t>
            </a:r>
            <a:r>
              <a:rPr lang="en-GB" sz="1600" dirty="0" smtClean="0"/>
              <a:t>total digestion of the biomolecules. Disassemble (</a:t>
            </a:r>
            <a:r>
              <a:rPr lang="en-GB" sz="1600" b="1" i="1" dirty="0" smtClean="0"/>
              <a:t>Catabolism</a:t>
            </a:r>
            <a:r>
              <a:rPr lang="en-GB" sz="1600" dirty="0" smtClean="0"/>
              <a:t>) the molecules to its units. Take into account that each “Energy” piece you set free has to be substituted on the corresponding </a:t>
            </a:r>
            <a:r>
              <a:rPr lang="en-GB" sz="1600" u="sng" dirty="0" smtClean="0"/>
              <a:t>Carbon</a:t>
            </a:r>
            <a:r>
              <a:rPr lang="en-GB" sz="1600" dirty="0" smtClean="0"/>
              <a:t> piece by an Oxygen piece (this is called </a:t>
            </a:r>
            <a:r>
              <a:rPr lang="en-GB" sz="1600" b="1" i="1" dirty="0" smtClean="0"/>
              <a:t>Cell Respiration</a:t>
            </a:r>
            <a:r>
              <a:rPr lang="en-GB" sz="1600" dirty="0" smtClean="0"/>
              <a:t>).</a:t>
            </a:r>
          </a:p>
          <a:p>
            <a:pPr algn="just">
              <a:buFont typeface="+mj-lt"/>
              <a:buAutoNum type="arabicPeriod"/>
            </a:pPr>
            <a:endParaRPr lang="en-GB" sz="1600" dirty="0" smtClean="0"/>
          </a:p>
          <a:p>
            <a:pPr marL="0" indent="0" algn="just">
              <a:buNone/>
            </a:pPr>
            <a:r>
              <a:rPr lang="en-GB" sz="1600" dirty="0"/>
              <a:t> </a:t>
            </a:r>
            <a:r>
              <a:rPr lang="en-GB" sz="1600" dirty="0" smtClean="0"/>
              <a:t>         </a:t>
            </a:r>
            <a:r>
              <a:rPr lang="en-GB" sz="1600" b="1" i="1" dirty="0" smtClean="0"/>
              <a:t>Carbon Chain + </a:t>
            </a:r>
            <a:r>
              <a:rPr lang="en-GB" sz="1600" b="1" i="1" dirty="0" smtClean="0">
                <a:solidFill>
                  <a:srgbClr val="FF0000"/>
                </a:solidFill>
              </a:rPr>
              <a:t>Oxygen</a:t>
            </a:r>
            <a:r>
              <a:rPr lang="en-GB" sz="1600" b="1" i="1" dirty="0" smtClean="0"/>
              <a:t>  </a:t>
            </a:r>
            <a:r>
              <a:rPr lang="en-GB" sz="1600" b="1" i="1" dirty="0" smtClean="0">
                <a:sym typeface="Wingdings" panose="05000000000000000000" pitchFamily="2" charset="2"/>
              </a:rPr>
              <a:t>  </a:t>
            </a:r>
            <a:r>
              <a:rPr lang="en-GB" sz="1600" b="1" i="1" dirty="0" err="1" smtClean="0">
                <a:solidFill>
                  <a:srgbClr val="FF0000"/>
                </a:solidFill>
                <a:sym typeface="Wingdings" panose="05000000000000000000" pitchFamily="2" charset="2"/>
              </a:rPr>
              <a:t>Oxidized</a:t>
            </a:r>
            <a:r>
              <a:rPr lang="en-GB" sz="1600" b="1" i="1" dirty="0" err="1" smtClean="0">
                <a:sym typeface="Wingdings" panose="05000000000000000000" pitchFamily="2" charset="2"/>
              </a:rPr>
              <a:t>CarbonChain</a:t>
            </a:r>
            <a:r>
              <a:rPr lang="en-GB" sz="1600" b="1" i="1" dirty="0" smtClean="0">
                <a:sym typeface="Wingdings" panose="05000000000000000000" pitchFamily="2" charset="2"/>
              </a:rPr>
              <a:t> + </a:t>
            </a:r>
            <a:r>
              <a:rPr lang="en-GB" sz="1600" b="1" i="1" dirty="0" smtClean="0">
                <a:solidFill>
                  <a:srgbClr val="6BA42C"/>
                </a:solidFill>
                <a:sym typeface="Wingdings" panose="05000000000000000000" pitchFamily="2" charset="2"/>
              </a:rPr>
              <a:t>energy</a:t>
            </a:r>
            <a:r>
              <a:rPr lang="en-GB" sz="1600" b="1" i="1" dirty="0" smtClean="0">
                <a:sym typeface="Wingdings" panose="05000000000000000000" pitchFamily="2" charset="2"/>
              </a:rPr>
              <a:t> </a:t>
            </a:r>
            <a:r>
              <a:rPr lang="en-GB" sz="1600" i="1" dirty="0" smtClean="0">
                <a:sym typeface="Wingdings" panose="05000000000000000000" pitchFamily="2" charset="2"/>
              </a:rPr>
              <a:t>+ H</a:t>
            </a:r>
            <a:r>
              <a:rPr lang="en-GB" sz="1600" i="1" baseline="-25000" dirty="0" smtClean="0">
                <a:sym typeface="Wingdings" panose="05000000000000000000" pitchFamily="2" charset="2"/>
              </a:rPr>
              <a:t>2</a:t>
            </a:r>
            <a:r>
              <a:rPr lang="en-GB" sz="1600" i="1" dirty="0" smtClean="0">
                <a:sym typeface="Wingdings" panose="05000000000000000000" pitchFamily="2" charset="2"/>
              </a:rPr>
              <a:t>O</a:t>
            </a:r>
          </a:p>
          <a:p>
            <a:pPr marL="0" indent="0" algn="just">
              <a:buNone/>
            </a:pPr>
            <a:endParaRPr lang="en-GB" sz="1600" i="1" dirty="0" smtClean="0"/>
          </a:p>
          <a:p>
            <a:pPr marL="266700" indent="-266700" algn="just">
              <a:buNone/>
            </a:pPr>
            <a:r>
              <a:rPr lang="en-GB" sz="1600" dirty="0" smtClean="0"/>
              <a:t>3.   Try now to build (Anabolism) at least 2 organic biomolecules. </a:t>
            </a:r>
            <a:r>
              <a:rPr lang="en-GB" sz="1600" u="sng" dirty="0" smtClean="0"/>
              <a:t>You cannot use Oxidized Carbon Chains (CO</a:t>
            </a:r>
            <a:r>
              <a:rPr lang="en-GB" sz="1600" u="sng" baseline="-25000" dirty="0" smtClean="0"/>
              <a:t>2</a:t>
            </a:r>
            <a:r>
              <a:rPr lang="en-GB" sz="1600" u="sng" dirty="0" smtClean="0"/>
              <a:t>) for Anabolism</a:t>
            </a:r>
            <a:r>
              <a:rPr lang="en-GB" sz="1600" dirty="0" smtClean="0"/>
              <a:t>. You can “rescue” Oxidized Carbon Chains (</a:t>
            </a:r>
            <a:r>
              <a:rPr lang="en-GB" sz="1600" u="sng" dirty="0"/>
              <a:t>CO</a:t>
            </a:r>
            <a:r>
              <a:rPr lang="en-GB" sz="1600" u="sng" baseline="-25000" dirty="0"/>
              <a:t>2 </a:t>
            </a:r>
            <a:r>
              <a:rPr lang="en-GB" sz="1600" dirty="0" smtClean="0"/>
              <a:t>) by quenching its Oxygen by a free Energy piece (losing an Energy piece).</a:t>
            </a:r>
          </a:p>
          <a:p>
            <a:pPr marL="266700" indent="-266700" algn="just">
              <a:buNone/>
            </a:pPr>
            <a:r>
              <a:rPr lang="en-GB" sz="1600" dirty="0" smtClean="0"/>
              <a:t>4. Which is the result? What happened with Carbon Chains? What about Energy? What will happen with units that are not used to construct new biomolecules?</a:t>
            </a:r>
          </a:p>
          <a:p>
            <a:pPr marL="266700" indent="-266700" algn="just">
              <a:buNone/>
            </a:pPr>
            <a:r>
              <a:rPr lang="en-GB" sz="1600" dirty="0" smtClean="0"/>
              <a:t>5. Try now to do again the process. Do not add new biomolecules to the cell. Work only with those contained inside. What happens now? Explain your results using the concepts Anabolism, Catabolism, Cell Respiration.  </a:t>
            </a:r>
            <a:endParaRPr lang="en-GB" sz="1600" dirty="0"/>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8" name="7 CuadroTexto"/>
          <p:cNvSpPr txBox="1"/>
          <p:nvPr/>
        </p:nvSpPr>
        <p:spPr>
          <a:xfrm>
            <a:off x="0" y="8010961"/>
            <a:ext cx="6858000" cy="1169551"/>
          </a:xfrm>
          <a:prstGeom prst="rect">
            <a:avLst/>
          </a:prstGeom>
          <a:solidFill>
            <a:schemeClr val="accent5"/>
          </a:solidFill>
        </p:spPr>
        <p:txBody>
          <a:bodyPr wrap="square" rtlCol="0">
            <a:spAutoFit/>
          </a:bodyPr>
          <a:lstStyle/>
          <a:p>
            <a:pPr marL="266700"/>
            <a:r>
              <a:rPr lang="ca-ES" sz="1400" dirty="0" smtClean="0">
                <a:solidFill>
                  <a:schemeClr val="bg1"/>
                </a:solidFill>
              </a:rPr>
              <a:t> </a:t>
            </a:r>
            <a:endParaRPr lang="ca-ES" sz="1400" dirty="0">
              <a:solidFill>
                <a:schemeClr val="bg1"/>
              </a:solidFill>
            </a:endParaRPr>
          </a:p>
          <a:p>
            <a:pPr marL="266700"/>
            <a:endParaRPr lang="ca-ES" sz="1400" dirty="0" smtClean="0">
              <a:solidFill>
                <a:schemeClr val="bg1"/>
              </a:solidFill>
            </a:endParaRPr>
          </a:p>
          <a:p>
            <a:pPr marL="266700"/>
            <a:endParaRPr lang="ca-ES" sz="1400" dirty="0">
              <a:solidFill>
                <a:schemeClr val="bg1"/>
              </a:solidFill>
            </a:endParaRPr>
          </a:p>
          <a:p>
            <a:pPr marL="266700"/>
            <a:endParaRPr lang="ca-ES" sz="1400" dirty="0" smtClean="0">
              <a:solidFill>
                <a:schemeClr val="bg1"/>
              </a:solidFill>
            </a:endParaRPr>
          </a:p>
          <a:p>
            <a:pPr marL="266700"/>
            <a:endParaRPr lang="es-ES" sz="1400" dirty="0">
              <a:solidFill>
                <a:schemeClr val="bg1"/>
              </a:solidFill>
            </a:endParaRPr>
          </a:p>
        </p:txBody>
      </p:sp>
      <p:sp>
        <p:nvSpPr>
          <p:cNvPr id="9" name="8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429000" y="7641629"/>
            <a:ext cx="3312368" cy="369332"/>
          </a:xfrm>
          <a:prstGeom prst="rect">
            <a:avLst/>
          </a:prstGeom>
          <a:noFill/>
        </p:spPr>
        <p:txBody>
          <a:bodyPr wrap="square" rtlCol="0">
            <a:spAutoFit/>
          </a:bodyPr>
          <a:lstStyle/>
          <a:p>
            <a:pPr algn="r"/>
            <a:r>
              <a:rPr lang="ca-ES" b="1" dirty="0" err="1" smtClean="0">
                <a:solidFill>
                  <a:schemeClr val="accent5"/>
                </a:solidFill>
              </a:rPr>
              <a:t>If</a:t>
            </a:r>
            <a:r>
              <a:rPr lang="ca-ES" b="1" dirty="0" smtClean="0">
                <a:solidFill>
                  <a:schemeClr val="accent5"/>
                </a:solidFill>
              </a:rPr>
              <a:t> </a:t>
            </a:r>
            <a:r>
              <a:rPr lang="ca-ES" b="1" dirty="0" err="1" smtClean="0">
                <a:solidFill>
                  <a:schemeClr val="accent5"/>
                </a:solidFill>
              </a:rPr>
              <a:t>you</a:t>
            </a:r>
            <a:r>
              <a:rPr lang="ca-ES" b="1" dirty="0" smtClean="0">
                <a:solidFill>
                  <a:schemeClr val="accent5"/>
                </a:solidFill>
              </a:rPr>
              <a:t> </a:t>
            </a:r>
            <a:r>
              <a:rPr lang="ca-ES" b="1" dirty="0" err="1" smtClean="0">
                <a:solidFill>
                  <a:schemeClr val="accent5"/>
                </a:solidFill>
              </a:rPr>
              <a:t>success</a:t>
            </a:r>
            <a:r>
              <a:rPr lang="ca-ES" b="1" dirty="0" smtClean="0">
                <a:solidFill>
                  <a:schemeClr val="accent5"/>
                </a:solidFill>
              </a:rPr>
              <a:t>: 3 </a:t>
            </a:r>
            <a:r>
              <a:rPr lang="ca-ES" b="1" dirty="0" err="1" smtClean="0">
                <a:solidFill>
                  <a:schemeClr val="accent5"/>
                </a:solidFill>
              </a:rPr>
              <a:t>life</a:t>
            </a:r>
            <a:r>
              <a:rPr lang="ca-ES" b="1" dirty="0" smtClean="0">
                <a:solidFill>
                  <a:schemeClr val="accent5"/>
                </a:solidFill>
              </a:rPr>
              <a:t> </a:t>
            </a:r>
            <a:r>
              <a:rPr lang="ca-ES" b="1" dirty="0" err="1" smtClean="0">
                <a:solidFill>
                  <a:schemeClr val="accent5"/>
                </a:solidFill>
              </a:rPr>
              <a:t>points</a:t>
            </a:r>
            <a:endParaRPr lang="es-ES" b="1" dirty="0">
              <a:solidFill>
                <a:schemeClr val="accent5"/>
              </a:solidFill>
            </a:endParaRPr>
          </a:p>
        </p:txBody>
      </p:sp>
    </p:spTree>
    <p:extLst>
      <p:ext uri="{BB962C8B-B14F-4D97-AF65-F5344CB8AC3E}">
        <p14:creationId xmlns:p14="http://schemas.microsoft.com/office/powerpoint/2010/main" val="209502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07264" y="1835696"/>
            <a:ext cx="6225898" cy="5256584"/>
          </a:xfrm>
          <a:prstGeom prst="roundRect">
            <a:avLst>
              <a:gd name="adj" fmla="val 424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 name="1 Título"/>
          <p:cNvSpPr>
            <a:spLocks noGrp="1"/>
          </p:cNvSpPr>
          <p:nvPr>
            <p:ph type="title"/>
          </p:nvPr>
        </p:nvSpPr>
        <p:spPr>
          <a:xfrm>
            <a:off x="360962" y="726224"/>
            <a:ext cx="6172200" cy="1037464"/>
          </a:xfrm>
        </p:spPr>
        <p:txBody>
          <a:bodyPr>
            <a:normAutofit/>
          </a:bodyPr>
          <a:lstStyle/>
          <a:p>
            <a:r>
              <a:rPr lang="ca-ES" sz="2800" dirty="0" err="1" smtClean="0">
                <a:solidFill>
                  <a:schemeClr val="accent5"/>
                </a:solidFill>
              </a:rPr>
              <a:t>Module</a:t>
            </a:r>
            <a:r>
              <a:rPr lang="ca-ES" sz="2800" dirty="0" smtClean="0">
                <a:solidFill>
                  <a:schemeClr val="accent5"/>
                </a:solidFill>
              </a:rPr>
              <a:t> 1: </a:t>
            </a:r>
            <a:r>
              <a:rPr lang="ca-ES" sz="2800" dirty="0" err="1" smtClean="0">
                <a:solidFill>
                  <a:schemeClr val="accent5"/>
                </a:solidFill>
              </a:rPr>
              <a:t>Catabolism</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Anabolism</a:t>
            </a:r>
            <a:r>
              <a:rPr lang="ca-ES" sz="2800" dirty="0" smtClean="0">
                <a:solidFill>
                  <a:schemeClr val="accent5"/>
                </a:solidFill>
              </a:rPr>
              <a:t> (I): </a:t>
            </a:r>
            <a:r>
              <a:rPr lang="ca-ES" sz="2800" dirty="0" err="1" smtClean="0">
                <a:solidFill>
                  <a:schemeClr val="accent5"/>
                </a:solidFill>
              </a:rPr>
              <a:t>Homeostasis</a:t>
            </a:r>
            <a:endParaRPr lang="ca-ES" sz="2800" dirty="0">
              <a:solidFill>
                <a:schemeClr val="accent5"/>
              </a:solidFill>
            </a:endParaRPr>
          </a:p>
        </p:txBody>
      </p:sp>
      <p:sp>
        <p:nvSpPr>
          <p:cNvPr id="3" name="2 Marcador de contenido"/>
          <p:cNvSpPr>
            <a:spLocks noGrp="1"/>
          </p:cNvSpPr>
          <p:nvPr>
            <p:ph idx="1"/>
          </p:nvPr>
        </p:nvSpPr>
        <p:spPr>
          <a:xfrm>
            <a:off x="342900" y="1907704"/>
            <a:ext cx="6172200" cy="6034617"/>
          </a:xfrm>
        </p:spPr>
        <p:txBody>
          <a:bodyPr>
            <a:normAutofit/>
          </a:bodyPr>
          <a:lstStyle/>
          <a:p>
            <a:pPr marL="0" indent="0" algn="just">
              <a:buNone/>
            </a:pPr>
            <a:r>
              <a:rPr lang="ca-ES" sz="1600" b="1" dirty="0" err="1" smtClean="0"/>
              <a:t>What</a:t>
            </a:r>
            <a:r>
              <a:rPr lang="ca-ES" sz="1600" b="1" dirty="0" smtClean="0"/>
              <a:t> </a:t>
            </a:r>
            <a:r>
              <a:rPr lang="ca-ES" sz="1600" b="1" dirty="0" err="1" smtClean="0"/>
              <a:t>we</a:t>
            </a:r>
            <a:r>
              <a:rPr lang="ca-ES" sz="1600" b="1" dirty="0" smtClean="0"/>
              <a:t> </a:t>
            </a:r>
            <a:r>
              <a:rPr lang="ca-ES" sz="1600" b="1" dirty="0" err="1" smtClean="0"/>
              <a:t>did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smtClean="0"/>
          </a:p>
          <a:p>
            <a:pPr marL="0" indent="0" algn="just">
              <a:buNone/>
            </a:pPr>
            <a:r>
              <a:rPr lang="ca-ES" sz="1600" b="1" dirty="0" err="1" smtClean="0"/>
              <a:t>What</a:t>
            </a:r>
            <a:r>
              <a:rPr lang="ca-ES" sz="1600" b="1" dirty="0" smtClean="0"/>
              <a:t> </a:t>
            </a:r>
            <a:r>
              <a:rPr lang="ca-ES" sz="1600" b="1" dirty="0" err="1" smtClean="0"/>
              <a:t>happened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r>
              <a:rPr lang="ca-ES" sz="1600" b="1" dirty="0" err="1" smtClean="0"/>
              <a:t>What</a:t>
            </a:r>
            <a:r>
              <a:rPr lang="ca-ES" sz="1600" b="1" dirty="0" smtClean="0"/>
              <a:t> </a:t>
            </a:r>
            <a:r>
              <a:rPr lang="ca-ES" sz="1600" b="1" dirty="0" err="1" smtClean="0"/>
              <a:t>it</a:t>
            </a:r>
            <a:r>
              <a:rPr lang="ca-ES" sz="1600" b="1" dirty="0" smtClean="0"/>
              <a:t> </a:t>
            </a:r>
            <a:r>
              <a:rPr lang="ca-ES" sz="1600" b="1" dirty="0" err="1" smtClean="0"/>
              <a:t>means</a:t>
            </a:r>
            <a:r>
              <a:rPr lang="ca-ES" sz="1600" b="1" dirty="0" smtClean="0"/>
              <a:t>....</a:t>
            </a:r>
            <a:endParaRPr lang="ca-ES" sz="1600" b="1" dirty="0"/>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8" name="7 CuadroTexto"/>
          <p:cNvSpPr txBox="1"/>
          <p:nvPr/>
        </p:nvSpPr>
        <p:spPr>
          <a:xfrm>
            <a:off x="0" y="7452320"/>
            <a:ext cx="6858000" cy="2031325"/>
          </a:xfrm>
          <a:prstGeom prst="rect">
            <a:avLst/>
          </a:prstGeom>
          <a:solidFill>
            <a:schemeClr val="accent5"/>
          </a:solidFill>
        </p:spPr>
        <p:txBody>
          <a:bodyPr wrap="square" rtlCol="0">
            <a:spAutoFit/>
          </a:bodyPr>
          <a:lstStyle/>
          <a:p>
            <a:pPr marL="266700"/>
            <a:r>
              <a:rPr lang="ca-ES" sz="1400" dirty="0" err="1" smtClean="0">
                <a:solidFill>
                  <a:schemeClr val="bg1"/>
                </a:solidFill>
              </a:rPr>
              <a:t>Key</a:t>
            </a:r>
            <a:r>
              <a:rPr lang="ca-ES" sz="1400" dirty="0" smtClean="0">
                <a:solidFill>
                  <a:schemeClr val="bg1"/>
                </a:solidFill>
              </a:rPr>
              <a:t> </a:t>
            </a:r>
            <a:r>
              <a:rPr lang="ca-ES" sz="1400" dirty="0" err="1" smtClean="0">
                <a:solidFill>
                  <a:schemeClr val="bg1"/>
                </a:solidFill>
              </a:rPr>
              <a:t>ideas</a:t>
            </a:r>
            <a:r>
              <a:rPr lang="ca-ES" sz="1400" dirty="0" smtClean="0">
                <a:solidFill>
                  <a:schemeClr val="bg1"/>
                </a:solidFill>
              </a:rPr>
              <a:t>: </a:t>
            </a:r>
          </a:p>
          <a:p>
            <a:pPr marL="552450" indent="-285750">
              <a:buFont typeface="Arial" pitchFamily="34" charset="0"/>
              <a:buChar char="•"/>
            </a:pPr>
            <a:r>
              <a:rPr lang="ca-ES" sz="1400" dirty="0" smtClean="0">
                <a:solidFill>
                  <a:schemeClr val="bg1"/>
                </a:solidFill>
              </a:rPr>
              <a:t>All </a:t>
            </a:r>
            <a:r>
              <a:rPr lang="ca-ES" sz="1400" dirty="0" err="1" smtClean="0">
                <a:solidFill>
                  <a:schemeClr val="bg1"/>
                </a:solidFill>
              </a:rPr>
              <a:t>living</a:t>
            </a:r>
            <a:r>
              <a:rPr lang="ca-ES" sz="1400" dirty="0" smtClean="0">
                <a:solidFill>
                  <a:schemeClr val="bg1"/>
                </a:solidFill>
              </a:rPr>
              <a:t> </a:t>
            </a:r>
            <a:r>
              <a:rPr lang="ca-ES" sz="1400" dirty="0" err="1" smtClean="0">
                <a:solidFill>
                  <a:schemeClr val="bg1"/>
                </a:solidFill>
              </a:rPr>
              <a:t>organisms</a:t>
            </a:r>
            <a:r>
              <a:rPr lang="ca-ES" sz="1400" dirty="0" smtClean="0">
                <a:solidFill>
                  <a:schemeClr val="bg1"/>
                </a:solidFill>
              </a:rPr>
              <a:t> </a:t>
            </a:r>
            <a:r>
              <a:rPr lang="ca-ES" sz="1400" dirty="0" err="1" smtClean="0">
                <a:solidFill>
                  <a:schemeClr val="bg1"/>
                </a:solidFill>
              </a:rPr>
              <a:t>are</a:t>
            </a:r>
            <a:r>
              <a:rPr lang="ca-ES" sz="1400" dirty="0" smtClean="0">
                <a:solidFill>
                  <a:schemeClr val="bg1"/>
                </a:solidFill>
              </a:rPr>
              <a:t> </a:t>
            </a:r>
            <a:r>
              <a:rPr lang="ca-ES" sz="1400" dirty="0" err="1" smtClean="0">
                <a:solidFill>
                  <a:schemeClr val="bg1"/>
                </a:solidFill>
              </a:rPr>
              <a:t>build</a:t>
            </a:r>
            <a:r>
              <a:rPr lang="ca-ES" sz="1400" dirty="0" smtClean="0">
                <a:solidFill>
                  <a:schemeClr val="bg1"/>
                </a:solidFill>
              </a:rPr>
              <a:t> </a:t>
            </a:r>
            <a:r>
              <a:rPr lang="ca-ES" sz="1400" dirty="0" err="1" smtClean="0">
                <a:solidFill>
                  <a:schemeClr val="bg1"/>
                </a:solidFill>
              </a:rPr>
              <a:t>by</a:t>
            </a:r>
            <a:r>
              <a:rPr lang="ca-ES" sz="1400" dirty="0" smtClean="0">
                <a:solidFill>
                  <a:schemeClr val="bg1"/>
                </a:solidFill>
              </a:rPr>
              <a:t> similar </a:t>
            </a:r>
            <a:r>
              <a:rPr lang="ca-ES" sz="1400" dirty="0" err="1" smtClean="0">
                <a:solidFill>
                  <a:schemeClr val="bg1"/>
                </a:solidFill>
              </a:rPr>
              <a:t>chemical</a:t>
            </a:r>
            <a:r>
              <a:rPr lang="ca-ES" sz="1400" dirty="0" smtClean="0">
                <a:solidFill>
                  <a:schemeClr val="bg1"/>
                </a:solidFill>
              </a:rPr>
              <a:t> “</a:t>
            </a:r>
            <a:r>
              <a:rPr lang="ca-ES" sz="1400" dirty="0" err="1" smtClean="0">
                <a:solidFill>
                  <a:schemeClr val="bg1"/>
                </a:solidFill>
              </a:rPr>
              <a:t>pieces</a:t>
            </a:r>
            <a:r>
              <a:rPr lang="ca-ES" sz="1400" dirty="0" smtClean="0">
                <a:solidFill>
                  <a:schemeClr val="bg1"/>
                </a:solidFill>
              </a:rPr>
              <a:t>” (</a:t>
            </a:r>
            <a:r>
              <a:rPr lang="ca-ES" sz="1400" dirty="0" err="1" smtClean="0">
                <a:solidFill>
                  <a:schemeClr val="bg1"/>
                </a:solidFill>
              </a:rPr>
              <a:t>biomolecules</a:t>
            </a:r>
            <a:r>
              <a:rPr lang="ca-ES" sz="1400" dirty="0" smtClean="0">
                <a:solidFill>
                  <a:schemeClr val="bg1"/>
                </a:solidFill>
              </a:rPr>
              <a:t>).</a:t>
            </a:r>
          </a:p>
          <a:p>
            <a:pPr marL="552450" indent="-285750">
              <a:buFont typeface="Arial" pitchFamily="34" charset="0"/>
              <a:buChar char="•"/>
            </a:pPr>
            <a:r>
              <a:rPr lang="ca-ES" sz="1400" dirty="0" err="1" smtClean="0">
                <a:solidFill>
                  <a:schemeClr val="bg1"/>
                </a:solidFill>
              </a:rPr>
              <a:t>Different</a:t>
            </a:r>
            <a:r>
              <a:rPr lang="ca-ES" sz="1400" dirty="0" smtClean="0">
                <a:solidFill>
                  <a:schemeClr val="bg1"/>
                </a:solidFill>
              </a:rPr>
              <a:t> </a:t>
            </a:r>
            <a:r>
              <a:rPr lang="ca-ES" sz="1400" dirty="0" err="1" smtClean="0">
                <a:solidFill>
                  <a:schemeClr val="bg1"/>
                </a:solidFill>
              </a:rPr>
              <a:t>biomolecules</a:t>
            </a:r>
            <a:r>
              <a:rPr lang="ca-ES" sz="1400" dirty="0" smtClean="0">
                <a:solidFill>
                  <a:schemeClr val="bg1"/>
                </a:solidFill>
              </a:rPr>
              <a:t> </a:t>
            </a:r>
            <a:r>
              <a:rPr lang="ca-ES" sz="1400" dirty="0" err="1" smtClean="0">
                <a:solidFill>
                  <a:schemeClr val="bg1"/>
                </a:solidFill>
              </a:rPr>
              <a:t>are</a:t>
            </a:r>
            <a:r>
              <a:rPr lang="ca-ES" sz="1400" dirty="0" smtClean="0">
                <a:solidFill>
                  <a:schemeClr val="bg1"/>
                </a:solidFill>
              </a:rPr>
              <a:t> </a:t>
            </a:r>
            <a:r>
              <a:rPr lang="ca-ES" sz="1400" dirty="0" err="1" smtClean="0">
                <a:solidFill>
                  <a:schemeClr val="bg1"/>
                </a:solidFill>
              </a:rPr>
              <a:t>formed</a:t>
            </a:r>
            <a:r>
              <a:rPr lang="ca-ES" sz="1400" dirty="0" smtClean="0">
                <a:solidFill>
                  <a:schemeClr val="bg1"/>
                </a:solidFill>
              </a:rPr>
              <a:t> </a:t>
            </a:r>
            <a:r>
              <a:rPr lang="ca-ES" sz="1400" dirty="0" err="1" smtClean="0">
                <a:solidFill>
                  <a:schemeClr val="bg1"/>
                </a:solidFill>
              </a:rPr>
              <a:t>by</a:t>
            </a:r>
            <a:r>
              <a:rPr lang="ca-ES" sz="1400" dirty="0" smtClean="0">
                <a:solidFill>
                  <a:schemeClr val="bg1"/>
                </a:solidFill>
              </a:rPr>
              <a:t> </a:t>
            </a:r>
            <a:r>
              <a:rPr lang="ca-ES" sz="1400" dirty="0" err="1" smtClean="0">
                <a:solidFill>
                  <a:schemeClr val="bg1"/>
                </a:solidFill>
              </a:rPr>
              <a:t>different</a:t>
            </a:r>
            <a:r>
              <a:rPr lang="ca-ES" sz="1400" dirty="0" smtClean="0">
                <a:solidFill>
                  <a:schemeClr val="bg1"/>
                </a:solidFill>
              </a:rPr>
              <a:t> </a:t>
            </a:r>
            <a:r>
              <a:rPr lang="ca-ES" sz="1400" dirty="0" err="1" smtClean="0">
                <a:solidFill>
                  <a:schemeClr val="bg1"/>
                </a:solidFill>
              </a:rPr>
              <a:t>ratios</a:t>
            </a:r>
            <a:r>
              <a:rPr lang="ca-ES" sz="1400" dirty="0" smtClean="0">
                <a:solidFill>
                  <a:schemeClr val="bg1"/>
                </a:solidFill>
              </a:rPr>
              <a:t> of </a:t>
            </a:r>
            <a:r>
              <a:rPr lang="ca-ES" sz="1400" dirty="0" err="1" smtClean="0">
                <a:solidFill>
                  <a:schemeClr val="bg1"/>
                </a:solidFill>
              </a:rPr>
              <a:t>essential</a:t>
            </a:r>
            <a:r>
              <a:rPr lang="ca-ES" sz="1400" dirty="0" smtClean="0">
                <a:solidFill>
                  <a:schemeClr val="bg1"/>
                </a:solidFill>
              </a:rPr>
              <a:t> bioelements.</a:t>
            </a:r>
          </a:p>
          <a:p>
            <a:pPr marL="552450" indent="-285750">
              <a:buFont typeface="Arial" pitchFamily="34" charset="0"/>
              <a:buChar char="•"/>
            </a:pPr>
            <a:r>
              <a:rPr lang="ca-ES" sz="1400" dirty="0" err="1" smtClean="0">
                <a:solidFill>
                  <a:schemeClr val="bg1"/>
                </a:solidFill>
              </a:rPr>
              <a:t>Obtaining</a:t>
            </a:r>
            <a:r>
              <a:rPr lang="ca-ES" sz="1400" dirty="0" smtClean="0">
                <a:solidFill>
                  <a:schemeClr val="bg1"/>
                </a:solidFill>
              </a:rPr>
              <a:t> </a:t>
            </a:r>
            <a:r>
              <a:rPr lang="ca-ES" sz="1400" dirty="0" err="1" smtClean="0">
                <a:solidFill>
                  <a:schemeClr val="bg1"/>
                </a:solidFill>
              </a:rPr>
              <a:t>energy</a:t>
            </a:r>
            <a:r>
              <a:rPr lang="ca-ES" sz="1400" dirty="0" smtClean="0">
                <a:solidFill>
                  <a:schemeClr val="bg1"/>
                </a:solidFill>
              </a:rPr>
              <a:t> </a:t>
            </a:r>
            <a:r>
              <a:rPr lang="ca-ES" sz="1400" dirty="0" err="1" smtClean="0">
                <a:solidFill>
                  <a:schemeClr val="bg1"/>
                </a:solidFill>
              </a:rPr>
              <a:t>by</a:t>
            </a:r>
            <a:r>
              <a:rPr lang="ca-ES" sz="1400" dirty="0" smtClean="0">
                <a:solidFill>
                  <a:schemeClr val="bg1"/>
                </a:solidFill>
              </a:rPr>
              <a:t> </a:t>
            </a:r>
            <a:r>
              <a:rPr lang="ca-ES" sz="1400" dirty="0" err="1" smtClean="0">
                <a:solidFill>
                  <a:schemeClr val="bg1"/>
                </a:solidFill>
              </a:rPr>
              <a:t>respiration</a:t>
            </a:r>
            <a:r>
              <a:rPr lang="ca-ES" sz="1400" dirty="0" smtClean="0">
                <a:solidFill>
                  <a:schemeClr val="bg1"/>
                </a:solidFill>
              </a:rPr>
              <a:t> </a:t>
            </a:r>
            <a:r>
              <a:rPr lang="ca-ES" sz="1400" dirty="0" err="1" smtClean="0">
                <a:solidFill>
                  <a:schemeClr val="bg1"/>
                </a:solidFill>
              </a:rPr>
              <a:t>from</a:t>
            </a:r>
            <a:r>
              <a:rPr lang="ca-ES" sz="1400" dirty="0" smtClean="0">
                <a:solidFill>
                  <a:schemeClr val="bg1"/>
                </a:solidFill>
              </a:rPr>
              <a:t> </a:t>
            </a:r>
            <a:r>
              <a:rPr lang="ca-ES" sz="1400" dirty="0" err="1" smtClean="0">
                <a:solidFill>
                  <a:schemeClr val="bg1"/>
                </a:solidFill>
              </a:rPr>
              <a:t>organic</a:t>
            </a:r>
            <a:r>
              <a:rPr lang="ca-ES" sz="1400" dirty="0" smtClean="0">
                <a:solidFill>
                  <a:schemeClr val="bg1"/>
                </a:solidFill>
              </a:rPr>
              <a:t> </a:t>
            </a:r>
            <a:r>
              <a:rPr lang="ca-ES" sz="1400" dirty="0" err="1" smtClean="0">
                <a:solidFill>
                  <a:schemeClr val="bg1"/>
                </a:solidFill>
              </a:rPr>
              <a:t>biomolecules</a:t>
            </a:r>
            <a:r>
              <a:rPr lang="ca-ES" sz="1400" dirty="0" smtClean="0">
                <a:solidFill>
                  <a:schemeClr val="bg1"/>
                </a:solidFill>
              </a:rPr>
              <a:t> </a:t>
            </a:r>
            <a:r>
              <a:rPr lang="ca-ES" sz="1400" dirty="0" err="1" smtClean="0">
                <a:solidFill>
                  <a:schemeClr val="bg1"/>
                </a:solidFill>
              </a:rPr>
              <a:t>generates</a:t>
            </a:r>
            <a:r>
              <a:rPr lang="ca-ES" sz="1400" dirty="0" smtClean="0">
                <a:solidFill>
                  <a:schemeClr val="bg1"/>
                </a:solidFill>
              </a:rPr>
              <a:t> a </a:t>
            </a:r>
            <a:r>
              <a:rPr lang="ca-ES" sz="1400" dirty="0" err="1" smtClean="0">
                <a:solidFill>
                  <a:schemeClr val="bg1"/>
                </a:solidFill>
              </a:rPr>
              <a:t>loss</a:t>
            </a:r>
            <a:r>
              <a:rPr lang="ca-ES" sz="1400" dirty="0" smtClean="0">
                <a:solidFill>
                  <a:schemeClr val="bg1"/>
                </a:solidFill>
              </a:rPr>
              <a:t> of </a:t>
            </a:r>
            <a:r>
              <a:rPr lang="ca-ES" sz="1400" dirty="0" err="1" smtClean="0">
                <a:solidFill>
                  <a:schemeClr val="bg1"/>
                </a:solidFill>
              </a:rPr>
              <a:t>carbon</a:t>
            </a:r>
            <a:r>
              <a:rPr lang="ca-ES" sz="1400" dirty="0" smtClean="0">
                <a:solidFill>
                  <a:schemeClr val="bg1"/>
                </a:solidFill>
              </a:rPr>
              <a:t> </a:t>
            </a:r>
            <a:r>
              <a:rPr lang="ca-ES" sz="1400" dirty="0" err="1" smtClean="0">
                <a:solidFill>
                  <a:schemeClr val="bg1"/>
                </a:solidFill>
              </a:rPr>
              <a:t>chains</a:t>
            </a:r>
            <a:r>
              <a:rPr lang="ca-ES" sz="1400" dirty="0" smtClean="0">
                <a:solidFill>
                  <a:schemeClr val="bg1"/>
                </a:solidFill>
              </a:rPr>
              <a:t> as </a:t>
            </a:r>
            <a:r>
              <a:rPr lang="ca-ES" sz="1400" dirty="0" err="1" smtClean="0">
                <a:solidFill>
                  <a:schemeClr val="bg1"/>
                </a:solidFill>
              </a:rPr>
              <a:t>oxidized</a:t>
            </a:r>
            <a:r>
              <a:rPr lang="ca-ES" sz="1400" dirty="0" smtClean="0">
                <a:solidFill>
                  <a:schemeClr val="bg1"/>
                </a:solidFill>
              </a:rPr>
              <a:t> </a:t>
            </a:r>
            <a:r>
              <a:rPr lang="ca-ES" sz="1400" dirty="0" err="1" smtClean="0">
                <a:solidFill>
                  <a:schemeClr val="bg1"/>
                </a:solidFill>
              </a:rPr>
              <a:t>Carbon</a:t>
            </a:r>
            <a:r>
              <a:rPr lang="ca-ES" sz="1400" dirty="0" smtClean="0">
                <a:solidFill>
                  <a:schemeClr val="bg1"/>
                </a:solidFill>
              </a:rPr>
              <a:t>. </a:t>
            </a:r>
            <a:endParaRPr lang="ca-ES" sz="1400" dirty="0">
              <a:solidFill>
                <a:schemeClr val="bg1"/>
              </a:solidFill>
            </a:endParaRPr>
          </a:p>
          <a:p>
            <a:pPr marL="266700"/>
            <a:endParaRPr lang="ca-ES" sz="1400" dirty="0" smtClean="0">
              <a:solidFill>
                <a:schemeClr val="bg1"/>
              </a:solidFill>
            </a:endParaRPr>
          </a:p>
          <a:p>
            <a:pPr marL="266700"/>
            <a:endParaRPr lang="ca-ES" sz="1400" dirty="0">
              <a:solidFill>
                <a:schemeClr val="bg1"/>
              </a:solidFill>
            </a:endParaRPr>
          </a:p>
          <a:p>
            <a:pPr marL="266700"/>
            <a:endParaRPr lang="ca-ES" sz="1400" dirty="0" smtClean="0">
              <a:solidFill>
                <a:schemeClr val="bg1"/>
              </a:solidFill>
            </a:endParaRPr>
          </a:p>
          <a:p>
            <a:pPr marL="266700"/>
            <a:endParaRPr lang="es-ES" sz="1400" dirty="0">
              <a:solidFill>
                <a:schemeClr val="bg1"/>
              </a:solidFill>
            </a:endParaRPr>
          </a:p>
        </p:txBody>
      </p:sp>
      <p:sp>
        <p:nvSpPr>
          <p:cNvPr id="9" name="8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38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0962" y="726224"/>
            <a:ext cx="6172200" cy="1037464"/>
          </a:xfrm>
        </p:spPr>
        <p:txBody>
          <a:bodyPr>
            <a:normAutofit/>
          </a:bodyPr>
          <a:lstStyle/>
          <a:p>
            <a:r>
              <a:rPr lang="ca-ES" sz="2800" dirty="0" err="1" smtClean="0">
                <a:solidFill>
                  <a:schemeClr val="accent5"/>
                </a:solidFill>
              </a:rPr>
              <a:t>Module</a:t>
            </a:r>
            <a:r>
              <a:rPr lang="ca-ES" sz="2800" dirty="0" smtClean="0">
                <a:solidFill>
                  <a:schemeClr val="accent5"/>
                </a:solidFill>
              </a:rPr>
              <a:t> 2: </a:t>
            </a:r>
            <a:r>
              <a:rPr lang="ca-ES" sz="2800" dirty="0" err="1" smtClean="0">
                <a:solidFill>
                  <a:schemeClr val="accent5"/>
                </a:solidFill>
              </a:rPr>
              <a:t>Catabolism</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Anabolism</a:t>
            </a:r>
            <a:r>
              <a:rPr lang="ca-ES" sz="2800" dirty="0" smtClean="0">
                <a:solidFill>
                  <a:schemeClr val="accent5"/>
                </a:solidFill>
              </a:rPr>
              <a:t> (II): Cell </a:t>
            </a:r>
            <a:r>
              <a:rPr lang="ca-ES" sz="2800" dirty="0" err="1" smtClean="0">
                <a:solidFill>
                  <a:schemeClr val="accent5"/>
                </a:solidFill>
              </a:rPr>
              <a:t>Specificity</a:t>
            </a:r>
            <a:endParaRPr lang="ca-ES" sz="2800" dirty="0">
              <a:solidFill>
                <a:schemeClr val="accent5"/>
              </a:solidFill>
            </a:endParaRPr>
          </a:p>
        </p:txBody>
      </p:sp>
      <p:sp>
        <p:nvSpPr>
          <p:cNvPr id="3" name="2 Marcador de contenido"/>
          <p:cNvSpPr>
            <a:spLocks noGrp="1"/>
          </p:cNvSpPr>
          <p:nvPr>
            <p:ph idx="1"/>
          </p:nvPr>
        </p:nvSpPr>
        <p:spPr>
          <a:xfrm>
            <a:off x="332656" y="1993767"/>
            <a:ext cx="6336704" cy="6034617"/>
          </a:xfrm>
        </p:spPr>
        <p:txBody>
          <a:bodyPr>
            <a:normAutofit fontScale="92500" lnSpcReduction="20000"/>
          </a:bodyPr>
          <a:lstStyle/>
          <a:p>
            <a:pPr marL="0" indent="0" algn="just">
              <a:buNone/>
            </a:pPr>
            <a:r>
              <a:rPr lang="ca-ES" sz="1600" dirty="0" err="1" smtClean="0"/>
              <a:t>Now</a:t>
            </a:r>
            <a:r>
              <a:rPr lang="ca-ES" sz="1600" dirty="0" smtClean="0"/>
              <a:t> </a:t>
            </a:r>
            <a:r>
              <a:rPr lang="ca-ES" sz="1600" dirty="0" err="1" smtClean="0"/>
              <a:t>you</a:t>
            </a:r>
            <a:r>
              <a:rPr lang="ca-ES" sz="1600" dirty="0" smtClean="0"/>
              <a:t> </a:t>
            </a:r>
            <a:r>
              <a:rPr lang="ca-ES" sz="1600" dirty="0" err="1" smtClean="0"/>
              <a:t>will</a:t>
            </a:r>
            <a:r>
              <a:rPr lang="ca-ES" sz="1600" dirty="0" smtClean="0"/>
              <a:t> </a:t>
            </a:r>
            <a:r>
              <a:rPr lang="ca-ES" sz="1600" dirty="0" err="1" smtClean="0"/>
              <a:t>try</a:t>
            </a:r>
            <a:r>
              <a:rPr lang="ca-ES" sz="1600" dirty="0" smtClean="0"/>
              <a:t> to get </a:t>
            </a:r>
            <a:r>
              <a:rPr lang="ca-ES" sz="1600" dirty="0" err="1" smtClean="0"/>
              <a:t>different</a:t>
            </a:r>
            <a:r>
              <a:rPr lang="ca-ES" sz="1600" dirty="0" smtClean="0"/>
              <a:t> </a:t>
            </a:r>
            <a:r>
              <a:rPr lang="ca-ES" sz="1600" dirty="0" err="1" smtClean="0"/>
              <a:t>kinds</a:t>
            </a:r>
            <a:r>
              <a:rPr lang="ca-ES" sz="1600" dirty="0" smtClean="0"/>
              <a:t> of cells </a:t>
            </a:r>
            <a:r>
              <a:rPr lang="ca-ES" sz="1600" dirty="0" err="1" smtClean="0"/>
              <a:t>alive</a:t>
            </a:r>
            <a:r>
              <a:rPr lang="ca-ES" sz="1600" dirty="0"/>
              <a:t>. </a:t>
            </a:r>
            <a:r>
              <a:rPr lang="ca-ES" sz="1600" dirty="0" err="1" smtClean="0"/>
              <a:t>Take</a:t>
            </a:r>
            <a:r>
              <a:rPr lang="ca-ES" sz="1600" dirty="0" smtClean="0"/>
              <a:t> </a:t>
            </a:r>
            <a:r>
              <a:rPr lang="ca-ES" sz="1600" dirty="0" err="1" smtClean="0"/>
              <a:t>into</a:t>
            </a:r>
            <a:r>
              <a:rPr lang="ca-ES" sz="1600" dirty="0" smtClean="0"/>
              <a:t> </a:t>
            </a:r>
            <a:r>
              <a:rPr lang="ca-ES" sz="1600" dirty="0" err="1" smtClean="0"/>
              <a:t>account</a:t>
            </a:r>
            <a:r>
              <a:rPr lang="ca-ES" sz="1600" dirty="0" smtClean="0"/>
              <a:t> </a:t>
            </a:r>
            <a:r>
              <a:rPr lang="ca-ES" sz="1600" dirty="0" err="1" smtClean="0"/>
              <a:t>the</a:t>
            </a:r>
            <a:r>
              <a:rPr lang="ca-ES" sz="1600" dirty="0" smtClean="0"/>
              <a:t> </a:t>
            </a:r>
            <a:r>
              <a:rPr lang="ca-ES" sz="1600" dirty="0" err="1" smtClean="0"/>
              <a:t>following</a:t>
            </a:r>
            <a:r>
              <a:rPr lang="ca-ES" sz="1600" dirty="0" smtClean="0"/>
              <a:t> </a:t>
            </a:r>
            <a:r>
              <a:rPr lang="ca-ES" sz="1600" b="1" dirty="0" err="1"/>
              <a:t>survival</a:t>
            </a:r>
            <a:r>
              <a:rPr lang="ca-ES" sz="1600" b="1" dirty="0"/>
              <a:t> </a:t>
            </a:r>
            <a:r>
              <a:rPr lang="ca-ES" sz="1600" b="1" dirty="0" err="1" smtClean="0"/>
              <a:t>conditions</a:t>
            </a:r>
            <a:r>
              <a:rPr lang="ca-ES" sz="1600" b="1" dirty="0" smtClean="0"/>
              <a:t> </a:t>
            </a:r>
            <a:r>
              <a:rPr lang="ca-ES" sz="1600" dirty="0"/>
              <a:t>(</a:t>
            </a:r>
            <a:r>
              <a:rPr lang="ca-ES" sz="1600" dirty="0" err="1"/>
              <a:t>regardless</a:t>
            </a:r>
            <a:r>
              <a:rPr lang="ca-ES" sz="1600" dirty="0"/>
              <a:t> </a:t>
            </a:r>
            <a:r>
              <a:rPr lang="ca-ES" sz="1600" dirty="0" err="1"/>
              <a:t>ot</a:t>
            </a:r>
            <a:r>
              <a:rPr lang="ca-ES" sz="1600" dirty="0"/>
              <a:t> </a:t>
            </a:r>
            <a:r>
              <a:rPr lang="ca-ES" sz="1600" dirty="0" err="1"/>
              <a:t>the</a:t>
            </a:r>
            <a:r>
              <a:rPr lang="ca-ES" sz="1600" dirty="0"/>
              <a:t> Cell </a:t>
            </a:r>
            <a:r>
              <a:rPr lang="ca-ES" sz="1600" dirty="0" err="1"/>
              <a:t>type</a:t>
            </a:r>
            <a:r>
              <a:rPr lang="ca-ES" sz="1600" dirty="0" smtClean="0"/>
              <a:t>): </a:t>
            </a:r>
            <a:r>
              <a:rPr lang="ca-ES" sz="1600" dirty="0"/>
              <a:t>a minimal </a:t>
            </a:r>
            <a:r>
              <a:rPr lang="ca-ES" sz="1600" dirty="0" err="1"/>
              <a:t>energy</a:t>
            </a:r>
            <a:r>
              <a:rPr lang="ca-ES" sz="1600" dirty="0"/>
              <a:t> (6 U) </a:t>
            </a:r>
            <a:r>
              <a:rPr lang="ca-ES" sz="1600" dirty="0" err="1"/>
              <a:t>and</a:t>
            </a:r>
            <a:r>
              <a:rPr lang="ca-ES" sz="1600" dirty="0"/>
              <a:t> maximal </a:t>
            </a:r>
            <a:r>
              <a:rPr lang="ca-ES" sz="1600" dirty="0" err="1"/>
              <a:t>Oxidized</a:t>
            </a:r>
            <a:r>
              <a:rPr lang="ca-ES" sz="1600" dirty="0"/>
              <a:t> </a:t>
            </a:r>
            <a:r>
              <a:rPr lang="ca-ES" sz="1600" dirty="0" err="1"/>
              <a:t>Carbon</a:t>
            </a:r>
            <a:r>
              <a:rPr lang="ca-ES" sz="1600" dirty="0"/>
              <a:t> </a:t>
            </a:r>
            <a:r>
              <a:rPr lang="ca-ES" sz="1600" dirty="0" err="1"/>
              <a:t>Chains</a:t>
            </a:r>
            <a:r>
              <a:rPr lang="ca-ES" sz="1600" dirty="0"/>
              <a:t> </a:t>
            </a:r>
            <a:r>
              <a:rPr lang="ca-ES" sz="1600" dirty="0" smtClean="0"/>
              <a:t>(CO</a:t>
            </a:r>
            <a:r>
              <a:rPr lang="ca-ES" sz="1600" baseline="-25000" dirty="0" smtClean="0"/>
              <a:t>2</a:t>
            </a:r>
            <a:r>
              <a:rPr lang="ca-ES" sz="1600" dirty="0" smtClean="0"/>
              <a:t> </a:t>
            </a:r>
            <a:r>
              <a:rPr lang="ca-ES" sz="1600" dirty="0"/>
              <a:t>= 16 U) units per cell </a:t>
            </a:r>
            <a:r>
              <a:rPr lang="ca-ES" sz="1600" dirty="0" err="1"/>
              <a:t>and</a:t>
            </a:r>
            <a:r>
              <a:rPr lang="ca-ES" sz="1600" dirty="0"/>
              <a:t> </a:t>
            </a:r>
            <a:r>
              <a:rPr lang="ca-ES" sz="1600" dirty="0" err="1"/>
              <a:t>an</a:t>
            </a:r>
            <a:r>
              <a:rPr lang="ca-ES" sz="1600" dirty="0"/>
              <a:t> </a:t>
            </a:r>
            <a:r>
              <a:rPr lang="ca-ES" sz="1600" dirty="0" err="1"/>
              <a:t>amount</a:t>
            </a:r>
            <a:r>
              <a:rPr lang="ca-ES" sz="1600" dirty="0"/>
              <a:t> of </a:t>
            </a:r>
            <a:r>
              <a:rPr lang="ca-ES" sz="1600" dirty="0" err="1"/>
              <a:t>free</a:t>
            </a:r>
            <a:r>
              <a:rPr lang="ca-ES" sz="1600" dirty="0"/>
              <a:t> N </a:t>
            </a:r>
            <a:r>
              <a:rPr lang="ca-ES" sz="1600" dirty="0" err="1"/>
              <a:t>between</a:t>
            </a:r>
            <a:r>
              <a:rPr lang="ca-ES" sz="1600" dirty="0"/>
              <a:t> 8 </a:t>
            </a:r>
            <a:r>
              <a:rPr lang="ca-ES" sz="1600" dirty="0" err="1"/>
              <a:t>and</a:t>
            </a:r>
            <a:r>
              <a:rPr lang="ca-ES" sz="1600" dirty="0"/>
              <a:t> 12 U) </a:t>
            </a:r>
            <a:r>
              <a:rPr lang="ca-ES" sz="1600" b="1" dirty="0" smtClean="0"/>
              <a:t>Cells </a:t>
            </a:r>
            <a:r>
              <a:rPr lang="ca-ES" sz="1600" b="1" dirty="0" err="1"/>
              <a:t>not</a:t>
            </a:r>
            <a:r>
              <a:rPr lang="ca-ES" sz="1600" b="1" dirty="0"/>
              <a:t> </a:t>
            </a:r>
            <a:r>
              <a:rPr lang="ca-ES" sz="1600" b="1" dirty="0" err="1"/>
              <a:t>getting</a:t>
            </a:r>
            <a:r>
              <a:rPr lang="ca-ES" sz="1600" b="1" dirty="0"/>
              <a:t> </a:t>
            </a:r>
            <a:r>
              <a:rPr lang="ca-ES" sz="1600" b="1" dirty="0" err="1"/>
              <a:t>this</a:t>
            </a:r>
            <a:r>
              <a:rPr lang="ca-ES" sz="1600" b="1" dirty="0"/>
              <a:t> </a:t>
            </a:r>
            <a:r>
              <a:rPr lang="ca-ES" sz="1600" b="1" dirty="0" err="1"/>
              <a:t>conditions</a:t>
            </a:r>
            <a:r>
              <a:rPr lang="ca-ES" sz="1600" b="1" dirty="0"/>
              <a:t> </a:t>
            </a:r>
            <a:r>
              <a:rPr lang="ca-ES" sz="1600" b="1" dirty="0" err="1"/>
              <a:t>will</a:t>
            </a:r>
            <a:r>
              <a:rPr lang="ca-ES" sz="1600" b="1" dirty="0"/>
              <a:t> Die</a:t>
            </a:r>
            <a:r>
              <a:rPr lang="ca-ES" sz="1600" dirty="0"/>
              <a:t>. </a:t>
            </a:r>
          </a:p>
          <a:p>
            <a:pPr marL="0" indent="0" algn="just">
              <a:buNone/>
            </a:pPr>
            <a:endParaRPr lang="ca-ES" sz="1600" dirty="0" smtClean="0"/>
          </a:p>
          <a:p>
            <a:pPr algn="just">
              <a:buFont typeface="+mj-lt"/>
              <a:buAutoNum type="arabicPeriod"/>
            </a:pPr>
            <a:r>
              <a:rPr lang="ca-ES" sz="1600" dirty="0" err="1" smtClean="0"/>
              <a:t>Build</a:t>
            </a:r>
            <a:r>
              <a:rPr lang="ca-ES" sz="1600" dirty="0" smtClean="0"/>
              <a:t> 3 </a:t>
            </a:r>
            <a:r>
              <a:rPr lang="ca-ES" sz="1600" dirty="0" err="1" smtClean="0"/>
              <a:t>molecules</a:t>
            </a:r>
            <a:r>
              <a:rPr lang="ca-ES" sz="1600" dirty="0" smtClean="0"/>
              <a:t> of </a:t>
            </a:r>
            <a:r>
              <a:rPr lang="ca-ES" sz="1600" dirty="0" err="1" smtClean="0"/>
              <a:t>each</a:t>
            </a:r>
            <a:r>
              <a:rPr lang="ca-ES" sz="1600" dirty="0" smtClean="0"/>
              <a:t> </a:t>
            </a:r>
            <a:r>
              <a:rPr lang="ca-ES" sz="1600" dirty="0" err="1" smtClean="0"/>
              <a:t>type</a:t>
            </a:r>
            <a:r>
              <a:rPr lang="ca-ES" sz="1600" dirty="0" smtClean="0"/>
              <a:t> </a:t>
            </a:r>
            <a:r>
              <a:rPr lang="ca-ES" sz="1600" dirty="0" smtClean="0"/>
              <a:t>(3 </a:t>
            </a:r>
            <a:r>
              <a:rPr lang="ca-ES" sz="1600" dirty="0" err="1" smtClean="0"/>
              <a:t>Carbohydrate</a:t>
            </a:r>
            <a:r>
              <a:rPr lang="ca-ES" sz="1600" dirty="0" smtClean="0"/>
              <a:t>, 3 </a:t>
            </a:r>
            <a:r>
              <a:rPr lang="ca-ES" sz="1600" dirty="0" err="1" smtClean="0"/>
              <a:t>Lipid</a:t>
            </a:r>
            <a:r>
              <a:rPr lang="ca-ES" sz="1600" dirty="0" smtClean="0"/>
              <a:t>, 3 </a:t>
            </a:r>
            <a:r>
              <a:rPr lang="ca-ES" sz="1600" dirty="0" err="1" smtClean="0"/>
              <a:t>Protein</a:t>
            </a:r>
            <a:r>
              <a:rPr lang="ca-ES" sz="1600" dirty="0" smtClean="0"/>
              <a:t>, 3 Nucleic </a:t>
            </a:r>
            <a:r>
              <a:rPr lang="ca-ES" sz="1600" dirty="0" err="1" smtClean="0"/>
              <a:t>Acid</a:t>
            </a:r>
            <a:r>
              <a:rPr lang="ca-ES" sz="1600" dirty="0" smtClean="0"/>
              <a:t>).</a:t>
            </a:r>
          </a:p>
          <a:p>
            <a:pPr algn="just">
              <a:buFont typeface="+mj-lt"/>
              <a:buAutoNum type="arabicPeriod"/>
            </a:pPr>
            <a:r>
              <a:rPr lang="ca-ES" sz="1600" dirty="0" smtClean="0"/>
              <a:t>Select </a:t>
            </a:r>
            <a:r>
              <a:rPr lang="ca-ES" sz="1600" dirty="0" err="1" smtClean="0"/>
              <a:t>which</a:t>
            </a:r>
            <a:r>
              <a:rPr lang="ca-ES" sz="1600" dirty="0" smtClean="0"/>
              <a:t> </a:t>
            </a:r>
            <a:r>
              <a:rPr lang="ca-ES" sz="1600" dirty="0" err="1" smtClean="0"/>
              <a:t>kind</a:t>
            </a:r>
            <a:r>
              <a:rPr lang="ca-ES" sz="1600" dirty="0" smtClean="0"/>
              <a:t> of cell </a:t>
            </a:r>
            <a:r>
              <a:rPr lang="ca-ES" sz="1600" dirty="0" err="1" smtClean="0"/>
              <a:t>your</a:t>
            </a:r>
            <a:r>
              <a:rPr lang="ca-ES" sz="1600" dirty="0" smtClean="0"/>
              <a:t> </a:t>
            </a:r>
            <a:r>
              <a:rPr lang="ca-ES" sz="1600" dirty="0" err="1" smtClean="0"/>
              <a:t>team</a:t>
            </a:r>
            <a:r>
              <a:rPr lang="ca-ES" sz="1600" dirty="0" smtClean="0"/>
              <a:t> is:</a:t>
            </a:r>
            <a:endParaRPr lang="ca-ES" sz="1600" dirty="0" smtClean="0"/>
          </a:p>
          <a:p>
            <a:pPr marL="800100" lvl="1" indent="-342900" algn="just">
              <a:buFont typeface="+mj-lt"/>
              <a:buAutoNum type="alphaLcParenR"/>
            </a:pPr>
            <a:r>
              <a:rPr lang="ca-ES" sz="1600" b="1" dirty="0"/>
              <a:t>Muscle </a:t>
            </a:r>
            <a:r>
              <a:rPr lang="ca-ES" sz="1600" b="1" dirty="0" smtClean="0"/>
              <a:t>Cell</a:t>
            </a:r>
            <a:r>
              <a:rPr lang="ca-ES" sz="1600" dirty="0" smtClean="0"/>
              <a:t>: </a:t>
            </a:r>
            <a:r>
              <a:rPr lang="ca-ES" sz="1600" dirty="0" err="1"/>
              <a:t>you</a:t>
            </a:r>
            <a:r>
              <a:rPr lang="ca-ES" sz="1600" dirty="0"/>
              <a:t> </a:t>
            </a:r>
            <a:r>
              <a:rPr lang="ca-ES" sz="1600" dirty="0" err="1"/>
              <a:t>have</a:t>
            </a:r>
            <a:r>
              <a:rPr lang="ca-ES" sz="1600" dirty="0"/>
              <a:t> to </a:t>
            </a:r>
            <a:r>
              <a:rPr lang="ca-ES" sz="1600" dirty="0" err="1" smtClean="0"/>
              <a:t>synthesize</a:t>
            </a:r>
            <a:r>
              <a:rPr lang="ca-ES" sz="1600" dirty="0" smtClean="0"/>
              <a:t> 2 </a:t>
            </a:r>
            <a:r>
              <a:rPr lang="ca-ES" sz="1600" dirty="0" err="1" smtClean="0"/>
              <a:t>Carbohydrates</a:t>
            </a:r>
            <a:r>
              <a:rPr lang="ca-ES" sz="1600" dirty="0" smtClean="0"/>
              <a:t> </a:t>
            </a:r>
            <a:r>
              <a:rPr lang="ca-ES" sz="1600" dirty="0" err="1"/>
              <a:t>and</a:t>
            </a:r>
            <a:r>
              <a:rPr lang="ca-ES" sz="1600" dirty="0"/>
              <a:t> </a:t>
            </a:r>
            <a:r>
              <a:rPr lang="ca-ES" sz="1600" dirty="0" smtClean="0"/>
              <a:t>3 </a:t>
            </a:r>
            <a:r>
              <a:rPr lang="ca-ES" sz="1600" dirty="0" err="1" smtClean="0"/>
              <a:t>Proteins</a:t>
            </a:r>
            <a:r>
              <a:rPr lang="ca-ES" sz="1600" dirty="0" smtClean="0"/>
              <a:t> </a:t>
            </a:r>
            <a:r>
              <a:rPr lang="ca-ES" sz="1600" dirty="0" err="1"/>
              <a:t>available</a:t>
            </a:r>
            <a:r>
              <a:rPr lang="ca-ES" sz="1600" dirty="0"/>
              <a:t> for muscle </a:t>
            </a:r>
            <a:r>
              <a:rPr lang="ca-ES" sz="1600" dirty="0" err="1"/>
              <a:t>contraction</a:t>
            </a:r>
            <a:r>
              <a:rPr lang="ca-ES" sz="1600" dirty="0"/>
              <a:t>.</a:t>
            </a:r>
          </a:p>
          <a:p>
            <a:pPr marL="800100" lvl="1" indent="-342900" algn="just">
              <a:buFont typeface="+mj-lt"/>
              <a:buAutoNum type="alphaLcParenR"/>
            </a:pPr>
            <a:r>
              <a:rPr lang="ca-ES" sz="1600" b="1" dirty="0" err="1"/>
              <a:t>Epithelial</a:t>
            </a:r>
            <a:r>
              <a:rPr lang="ca-ES" sz="1600" b="1" dirty="0"/>
              <a:t> Cell</a:t>
            </a:r>
            <a:r>
              <a:rPr lang="ca-ES" sz="1600" dirty="0"/>
              <a:t>: </a:t>
            </a:r>
            <a:r>
              <a:rPr lang="ca-ES" sz="1600" dirty="0" err="1"/>
              <a:t>you</a:t>
            </a:r>
            <a:r>
              <a:rPr lang="ca-ES" sz="1600" dirty="0"/>
              <a:t> </a:t>
            </a:r>
            <a:r>
              <a:rPr lang="ca-ES" sz="1600" dirty="0" err="1"/>
              <a:t>have</a:t>
            </a:r>
            <a:r>
              <a:rPr lang="ca-ES" sz="1600" dirty="0"/>
              <a:t> to </a:t>
            </a:r>
            <a:r>
              <a:rPr lang="ca-ES" sz="1600" dirty="0" err="1"/>
              <a:t>synthesize</a:t>
            </a:r>
            <a:r>
              <a:rPr lang="ca-ES" sz="1600" dirty="0"/>
              <a:t> </a:t>
            </a:r>
            <a:r>
              <a:rPr lang="ca-ES" sz="1600" dirty="0" smtClean="0"/>
              <a:t>3 </a:t>
            </a:r>
            <a:r>
              <a:rPr lang="ca-ES" sz="1600" dirty="0" err="1"/>
              <a:t>Proteins</a:t>
            </a:r>
            <a:r>
              <a:rPr lang="ca-ES" sz="1600" dirty="0"/>
              <a:t> </a:t>
            </a:r>
            <a:r>
              <a:rPr lang="ca-ES" sz="1600" dirty="0" err="1"/>
              <a:t>and</a:t>
            </a:r>
            <a:r>
              <a:rPr lang="ca-ES" sz="1600" dirty="0"/>
              <a:t> </a:t>
            </a:r>
            <a:r>
              <a:rPr lang="ca-ES" sz="1600" dirty="0" smtClean="0"/>
              <a:t>3 Nucleic </a:t>
            </a:r>
            <a:r>
              <a:rPr lang="ca-ES" sz="1600" dirty="0" err="1" smtClean="0"/>
              <a:t>Acids</a:t>
            </a:r>
            <a:r>
              <a:rPr lang="ca-ES" sz="1600" dirty="0" smtClean="0"/>
              <a:t> </a:t>
            </a:r>
            <a:r>
              <a:rPr lang="ca-ES" sz="1600" dirty="0" err="1"/>
              <a:t>available</a:t>
            </a:r>
            <a:r>
              <a:rPr lang="ca-ES" sz="1600" dirty="0"/>
              <a:t> for cell </a:t>
            </a:r>
            <a:r>
              <a:rPr lang="ca-ES" sz="1600" dirty="0" err="1" smtClean="0"/>
              <a:t>division</a:t>
            </a:r>
            <a:r>
              <a:rPr lang="ca-ES" sz="1600" dirty="0" smtClean="0"/>
              <a:t>.</a:t>
            </a:r>
          </a:p>
          <a:p>
            <a:pPr marL="800100" lvl="1" indent="-342900" algn="just">
              <a:buFont typeface="+mj-lt"/>
              <a:buAutoNum type="alphaLcParenR"/>
            </a:pPr>
            <a:r>
              <a:rPr lang="ca-ES" sz="1600" b="1" dirty="0" err="1" smtClean="0"/>
              <a:t>Adipocyte</a:t>
            </a:r>
            <a:r>
              <a:rPr lang="ca-ES" sz="1600" dirty="0"/>
              <a:t>: </a:t>
            </a:r>
            <a:r>
              <a:rPr lang="ca-ES" sz="1600" dirty="0" err="1"/>
              <a:t>you</a:t>
            </a:r>
            <a:r>
              <a:rPr lang="ca-ES" sz="1600" dirty="0"/>
              <a:t> </a:t>
            </a:r>
            <a:r>
              <a:rPr lang="ca-ES" sz="1600" dirty="0" err="1"/>
              <a:t>have</a:t>
            </a:r>
            <a:r>
              <a:rPr lang="ca-ES" sz="1600" dirty="0"/>
              <a:t> to </a:t>
            </a:r>
            <a:r>
              <a:rPr lang="ca-ES" sz="1600" dirty="0" err="1"/>
              <a:t>stock</a:t>
            </a:r>
            <a:r>
              <a:rPr lang="ca-ES" sz="1600" dirty="0"/>
              <a:t> </a:t>
            </a:r>
            <a:r>
              <a:rPr lang="ca-ES" sz="1600" dirty="0" err="1"/>
              <a:t>energy</a:t>
            </a:r>
            <a:r>
              <a:rPr lang="ca-ES" sz="1600" dirty="0"/>
              <a:t> </a:t>
            </a:r>
            <a:r>
              <a:rPr lang="ca-ES" sz="1600" dirty="0" smtClean="0"/>
              <a:t>as 6 </a:t>
            </a:r>
            <a:r>
              <a:rPr lang="ca-ES" sz="1600" dirty="0" err="1" smtClean="0"/>
              <a:t>Lipids</a:t>
            </a:r>
            <a:r>
              <a:rPr lang="ca-ES" sz="1600" dirty="0" smtClean="0"/>
              <a:t>.</a:t>
            </a:r>
          </a:p>
          <a:p>
            <a:pPr marL="800100" lvl="1" indent="-342900" algn="just">
              <a:buFont typeface="+mj-lt"/>
              <a:buAutoNum type="alphaLcParenR"/>
            </a:pPr>
            <a:r>
              <a:rPr lang="ca-ES" sz="1600" b="1" dirty="0" err="1" smtClean="0"/>
              <a:t>Nerve</a:t>
            </a:r>
            <a:r>
              <a:rPr lang="ca-ES" sz="1600" b="1" dirty="0" smtClean="0"/>
              <a:t> </a:t>
            </a:r>
            <a:r>
              <a:rPr lang="ca-ES" sz="1600" b="1" dirty="0"/>
              <a:t>cells</a:t>
            </a:r>
            <a:r>
              <a:rPr lang="ca-ES" sz="1600" dirty="0"/>
              <a:t>: </a:t>
            </a:r>
            <a:r>
              <a:rPr lang="ca-ES" sz="1600" dirty="0" err="1"/>
              <a:t>you</a:t>
            </a:r>
            <a:r>
              <a:rPr lang="ca-ES" sz="1600" dirty="0"/>
              <a:t> </a:t>
            </a:r>
            <a:r>
              <a:rPr lang="ca-ES" sz="1600" dirty="0" err="1" smtClean="0"/>
              <a:t>must</a:t>
            </a:r>
            <a:r>
              <a:rPr lang="ca-ES" sz="1600" dirty="0" smtClean="0"/>
              <a:t> </a:t>
            </a:r>
            <a:r>
              <a:rPr lang="ca-ES" sz="1600" dirty="0" err="1" smtClean="0"/>
              <a:t>synthesize</a:t>
            </a:r>
            <a:r>
              <a:rPr lang="ca-ES" sz="1600" dirty="0" smtClean="0"/>
              <a:t> </a:t>
            </a:r>
            <a:r>
              <a:rPr lang="ca-ES" sz="1600" dirty="0" smtClean="0"/>
              <a:t>3 </a:t>
            </a:r>
            <a:r>
              <a:rPr lang="ca-ES" sz="1600" dirty="0" err="1" smtClean="0"/>
              <a:t>Carbohydrates</a:t>
            </a:r>
            <a:r>
              <a:rPr lang="ca-ES" sz="1600" dirty="0" smtClean="0"/>
              <a:t> </a:t>
            </a:r>
            <a:r>
              <a:rPr lang="ca-ES" sz="1600" dirty="0" err="1" smtClean="0"/>
              <a:t>and</a:t>
            </a:r>
            <a:r>
              <a:rPr lang="ca-ES" sz="1600" dirty="0" smtClean="0"/>
              <a:t> 2 </a:t>
            </a:r>
            <a:r>
              <a:rPr lang="ca-ES" sz="1600" dirty="0" err="1" smtClean="0"/>
              <a:t>Lipids</a:t>
            </a:r>
            <a:r>
              <a:rPr lang="ca-ES" sz="1600" dirty="0" smtClean="0"/>
              <a:t> to </a:t>
            </a:r>
            <a:r>
              <a:rPr lang="ca-ES" sz="1600" dirty="0" err="1" smtClean="0"/>
              <a:t>synthesize</a:t>
            </a:r>
            <a:r>
              <a:rPr lang="ca-ES" sz="1600" dirty="0" smtClean="0"/>
              <a:t> neurotransmissors.</a:t>
            </a:r>
            <a:endParaRPr lang="ca-ES" sz="1600" dirty="0"/>
          </a:p>
          <a:p>
            <a:pPr algn="just">
              <a:buFont typeface="+mj-lt"/>
              <a:buAutoNum type="arabicPeriod"/>
            </a:pPr>
            <a:r>
              <a:rPr lang="ca-ES" sz="1600" b="1" dirty="0" smtClean="0"/>
              <a:t>Round 1 (</a:t>
            </a:r>
            <a:r>
              <a:rPr lang="ca-ES" sz="1600" b="1" dirty="0" err="1" smtClean="0"/>
              <a:t>Breakfast</a:t>
            </a:r>
            <a:r>
              <a:rPr lang="ca-ES" sz="1600" b="1" dirty="0" smtClean="0"/>
              <a:t>)</a:t>
            </a:r>
            <a:r>
              <a:rPr lang="ca-ES" sz="1600" dirty="0" smtClean="0"/>
              <a:t>: </a:t>
            </a:r>
            <a:r>
              <a:rPr lang="ca-ES" sz="1600" dirty="0" err="1" smtClean="0"/>
              <a:t>Ingest</a:t>
            </a:r>
            <a:r>
              <a:rPr lang="ca-ES" sz="1600" dirty="0" smtClean="0"/>
              <a:t> 1 </a:t>
            </a:r>
            <a:r>
              <a:rPr lang="ca-ES" sz="1600" dirty="0" err="1" smtClean="0"/>
              <a:t>biomolecule</a:t>
            </a:r>
            <a:r>
              <a:rPr lang="ca-ES" sz="1600" dirty="0" smtClean="0"/>
              <a:t> of </a:t>
            </a:r>
            <a:r>
              <a:rPr lang="ca-ES" sz="1600" dirty="0" err="1" smtClean="0"/>
              <a:t>each</a:t>
            </a:r>
            <a:r>
              <a:rPr lang="ca-ES" sz="1600" dirty="0" smtClean="0"/>
              <a:t> (1 </a:t>
            </a:r>
            <a:r>
              <a:rPr lang="ca-ES" sz="1600" dirty="0" err="1" smtClean="0"/>
              <a:t>Carbohydrate</a:t>
            </a:r>
            <a:r>
              <a:rPr lang="ca-ES" sz="1600" dirty="0" smtClean="0"/>
              <a:t>, 1 </a:t>
            </a:r>
            <a:r>
              <a:rPr lang="ca-ES" sz="1600" dirty="0" err="1" smtClean="0"/>
              <a:t>Lipid</a:t>
            </a:r>
            <a:r>
              <a:rPr lang="ca-ES" sz="1600" dirty="0" smtClean="0"/>
              <a:t>, 1 </a:t>
            </a:r>
            <a:r>
              <a:rPr lang="ca-ES" sz="1600" dirty="0" err="1" smtClean="0"/>
              <a:t>Protein</a:t>
            </a:r>
            <a:r>
              <a:rPr lang="ca-ES" sz="1600" dirty="0" smtClean="0"/>
              <a:t>, 1 Nucleic </a:t>
            </a:r>
            <a:r>
              <a:rPr lang="ca-ES" sz="1600" dirty="0" err="1" smtClean="0"/>
              <a:t>Acid</a:t>
            </a:r>
            <a:r>
              <a:rPr lang="ca-ES" sz="1600" dirty="0" smtClean="0"/>
              <a:t>) </a:t>
            </a:r>
            <a:r>
              <a:rPr lang="ca-ES" sz="1600" dirty="0" err="1" smtClean="0"/>
              <a:t>and</a:t>
            </a:r>
            <a:r>
              <a:rPr lang="ca-ES" sz="1600" dirty="0" smtClean="0"/>
              <a:t> </a:t>
            </a:r>
            <a:r>
              <a:rPr lang="ca-ES" sz="1600" dirty="0" err="1" smtClean="0"/>
              <a:t>Perform</a:t>
            </a:r>
            <a:r>
              <a:rPr lang="ca-ES" sz="1600" dirty="0" smtClean="0"/>
              <a:t> a </a:t>
            </a:r>
            <a:r>
              <a:rPr lang="ca-ES" sz="1600" dirty="0" err="1" smtClean="0"/>
              <a:t>Catabolism-Anabolism</a:t>
            </a:r>
            <a:r>
              <a:rPr lang="ca-ES" sz="1600" dirty="0" smtClean="0"/>
              <a:t> </a:t>
            </a:r>
            <a:r>
              <a:rPr lang="ca-ES" sz="1600" dirty="0" err="1" smtClean="0"/>
              <a:t>Cycle</a:t>
            </a:r>
            <a:r>
              <a:rPr lang="ca-ES" sz="1600" dirty="0" smtClean="0"/>
              <a:t> </a:t>
            </a:r>
            <a:r>
              <a:rPr lang="ca-ES" sz="1600" dirty="0" err="1" smtClean="0"/>
              <a:t>taking</a:t>
            </a:r>
            <a:r>
              <a:rPr lang="ca-ES" sz="1600" dirty="0" smtClean="0"/>
              <a:t> </a:t>
            </a:r>
            <a:r>
              <a:rPr lang="ca-ES" sz="1600" dirty="0" err="1" smtClean="0"/>
              <a:t>into</a:t>
            </a:r>
            <a:r>
              <a:rPr lang="ca-ES" sz="1600" dirty="0" smtClean="0"/>
              <a:t> </a:t>
            </a:r>
            <a:r>
              <a:rPr lang="ca-ES" sz="1600" dirty="0" err="1" smtClean="0"/>
              <a:t>account</a:t>
            </a:r>
            <a:r>
              <a:rPr lang="ca-ES" sz="1600" dirty="0" smtClean="0"/>
              <a:t> </a:t>
            </a:r>
            <a:r>
              <a:rPr lang="ca-ES" sz="1600" dirty="0" err="1" smtClean="0"/>
              <a:t>your</a:t>
            </a:r>
            <a:r>
              <a:rPr lang="ca-ES" sz="1600" dirty="0" smtClean="0"/>
              <a:t> cell-</a:t>
            </a:r>
            <a:r>
              <a:rPr lang="ca-ES" sz="1600" dirty="0" err="1" smtClean="0"/>
              <a:t>type</a:t>
            </a:r>
            <a:r>
              <a:rPr lang="ca-ES" sz="1600" dirty="0" smtClean="0"/>
              <a:t> </a:t>
            </a:r>
            <a:r>
              <a:rPr lang="ca-ES" sz="1600" dirty="0" err="1" smtClean="0"/>
              <a:t>requirements</a:t>
            </a:r>
            <a:r>
              <a:rPr lang="ca-ES" sz="1600" dirty="0" smtClean="0"/>
              <a:t>.</a:t>
            </a:r>
          </a:p>
          <a:p>
            <a:pPr algn="just">
              <a:buFont typeface="+mj-lt"/>
              <a:buAutoNum type="arabicPeriod"/>
            </a:pPr>
            <a:r>
              <a:rPr lang="ca-ES" sz="1600" b="1" dirty="0" smtClean="0"/>
              <a:t>Round 2 (Lunch) </a:t>
            </a:r>
            <a:r>
              <a:rPr lang="ca-ES" sz="1600" dirty="0" smtClean="0"/>
              <a:t>: </a:t>
            </a:r>
            <a:r>
              <a:rPr lang="ca-ES" sz="1600" dirty="0" err="1" smtClean="0"/>
              <a:t>Ingest</a:t>
            </a:r>
            <a:r>
              <a:rPr lang="ca-ES" sz="1600" dirty="0" smtClean="0"/>
              <a:t> 1 </a:t>
            </a:r>
            <a:r>
              <a:rPr lang="ca-ES" sz="1600" dirty="0" err="1" smtClean="0"/>
              <a:t>more</a:t>
            </a:r>
            <a:r>
              <a:rPr lang="ca-ES" sz="1600" dirty="0" smtClean="0"/>
              <a:t> </a:t>
            </a:r>
            <a:r>
              <a:rPr lang="ca-ES" sz="1600" dirty="0" err="1" smtClean="0"/>
              <a:t>biomolecule</a:t>
            </a:r>
            <a:r>
              <a:rPr lang="ca-ES" sz="1600" dirty="0" smtClean="0"/>
              <a:t> of </a:t>
            </a:r>
            <a:r>
              <a:rPr lang="ca-ES" sz="1600" dirty="0" err="1" smtClean="0"/>
              <a:t>each</a:t>
            </a:r>
            <a:r>
              <a:rPr lang="ca-ES" sz="1600" dirty="0" smtClean="0"/>
              <a:t> </a:t>
            </a:r>
            <a:r>
              <a:rPr lang="ca-ES" sz="1600" dirty="0" err="1" smtClean="0"/>
              <a:t>and</a:t>
            </a:r>
            <a:r>
              <a:rPr lang="ca-ES" sz="1600" dirty="0" smtClean="0"/>
              <a:t> </a:t>
            </a:r>
            <a:r>
              <a:rPr lang="ca-ES" sz="1600" dirty="0" err="1"/>
              <a:t>p</a:t>
            </a:r>
            <a:r>
              <a:rPr lang="ca-ES" sz="1600" dirty="0" err="1" smtClean="0"/>
              <a:t>erform</a:t>
            </a:r>
            <a:r>
              <a:rPr lang="ca-ES" sz="1600" dirty="0" smtClean="0"/>
              <a:t> </a:t>
            </a:r>
            <a:r>
              <a:rPr lang="ca-ES" sz="1600" dirty="0" err="1" smtClean="0"/>
              <a:t>second</a:t>
            </a:r>
            <a:r>
              <a:rPr lang="ca-ES" sz="1600" dirty="0" smtClean="0"/>
              <a:t> </a:t>
            </a:r>
            <a:r>
              <a:rPr lang="ca-ES" sz="1600" dirty="0" err="1" smtClean="0"/>
              <a:t>Catabolism-Anabolism</a:t>
            </a:r>
            <a:r>
              <a:rPr lang="ca-ES" sz="1600" dirty="0" smtClean="0"/>
              <a:t> </a:t>
            </a:r>
            <a:r>
              <a:rPr lang="ca-ES" sz="1600" dirty="0" err="1" smtClean="0"/>
              <a:t>Cycle</a:t>
            </a:r>
            <a:r>
              <a:rPr lang="ca-ES" sz="1600" dirty="0" smtClean="0"/>
              <a:t> </a:t>
            </a:r>
            <a:r>
              <a:rPr lang="ca-ES" sz="1600" dirty="0" err="1" smtClean="0"/>
              <a:t>taking</a:t>
            </a:r>
            <a:r>
              <a:rPr lang="ca-ES" sz="1600" dirty="0" smtClean="0"/>
              <a:t> </a:t>
            </a:r>
            <a:r>
              <a:rPr lang="ca-ES" sz="1600" dirty="0" err="1" smtClean="0"/>
              <a:t>into</a:t>
            </a:r>
            <a:r>
              <a:rPr lang="ca-ES" sz="1600" dirty="0" smtClean="0"/>
              <a:t> </a:t>
            </a:r>
            <a:r>
              <a:rPr lang="ca-ES" sz="1600" dirty="0" err="1" smtClean="0"/>
              <a:t>account</a:t>
            </a:r>
            <a:r>
              <a:rPr lang="ca-ES" sz="1600" dirty="0" smtClean="0"/>
              <a:t> </a:t>
            </a:r>
            <a:r>
              <a:rPr lang="ca-ES" sz="1600" dirty="0" err="1" smtClean="0"/>
              <a:t>your</a:t>
            </a:r>
            <a:r>
              <a:rPr lang="ca-ES" sz="1600" dirty="0" smtClean="0"/>
              <a:t> cell </a:t>
            </a:r>
            <a:r>
              <a:rPr lang="ca-ES" sz="1600" dirty="0" err="1" smtClean="0"/>
              <a:t>requirements</a:t>
            </a:r>
            <a:r>
              <a:rPr lang="ca-ES" sz="1600" dirty="0" smtClean="0"/>
              <a:t>. </a:t>
            </a:r>
            <a:r>
              <a:rPr lang="ca-ES" sz="1600" dirty="0" err="1" smtClean="0"/>
              <a:t>You</a:t>
            </a:r>
            <a:r>
              <a:rPr lang="ca-ES" sz="1600" dirty="0" smtClean="0"/>
              <a:t> can </a:t>
            </a:r>
            <a:r>
              <a:rPr lang="ca-ES" sz="1600" dirty="0" err="1" smtClean="0"/>
              <a:t>use</a:t>
            </a:r>
            <a:r>
              <a:rPr lang="ca-ES" sz="1600" dirty="0" smtClean="0"/>
              <a:t> </a:t>
            </a:r>
            <a:r>
              <a:rPr lang="ca-ES" sz="1600" dirty="0" err="1" smtClean="0"/>
              <a:t>remaining</a:t>
            </a:r>
            <a:r>
              <a:rPr lang="ca-ES" sz="1600" dirty="0" smtClean="0"/>
              <a:t> </a:t>
            </a:r>
            <a:r>
              <a:rPr lang="ca-ES" sz="1600" b="1" i="1" dirty="0" err="1" smtClean="0"/>
              <a:t>metabolites</a:t>
            </a:r>
            <a:r>
              <a:rPr lang="ca-ES" sz="1600" b="1" i="1" dirty="0" smtClean="0"/>
              <a:t> </a:t>
            </a:r>
            <a:r>
              <a:rPr lang="ca-ES" sz="1600" dirty="0" err="1" smtClean="0"/>
              <a:t>from</a:t>
            </a:r>
            <a:r>
              <a:rPr lang="ca-ES" sz="1600" dirty="0" smtClean="0"/>
              <a:t> </a:t>
            </a:r>
            <a:r>
              <a:rPr lang="ca-ES" sz="1600" dirty="0" err="1" smtClean="0"/>
              <a:t>the</a:t>
            </a:r>
            <a:r>
              <a:rPr lang="ca-ES" sz="1600" dirty="0" smtClean="0"/>
              <a:t> </a:t>
            </a:r>
            <a:r>
              <a:rPr lang="ca-ES" sz="1600" dirty="0" err="1" smtClean="0"/>
              <a:t>first</a:t>
            </a:r>
            <a:r>
              <a:rPr lang="ca-ES" sz="1600" dirty="0" smtClean="0"/>
              <a:t> </a:t>
            </a:r>
            <a:r>
              <a:rPr lang="ca-ES" sz="1600" dirty="0" err="1" smtClean="0"/>
              <a:t>cycle</a:t>
            </a:r>
            <a:r>
              <a:rPr lang="ca-ES" sz="1600" dirty="0" smtClean="0"/>
              <a:t>. </a:t>
            </a:r>
          </a:p>
          <a:p>
            <a:pPr algn="just">
              <a:buFont typeface="+mj-lt"/>
              <a:buAutoNum type="arabicPeriod"/>
            </a:pPr>
            <a:r>
              <a:rPr lang="ca-ES" sz="1600" b="1" dirty="0" smtClean="0"/>
              <a:t>Round 3 (</a:t>
            </a:r>
            <a:r>
              <a:rPr lang="ca-ES" sz="1600" b="1" dirty="0" err="1" smtClean="0"/>
              <a:t>Dinner</a:t>
            </a:r>
            <a:r>
              <a:rPr lang="ca-ES" sz="1600" b="1" dirty="0" smtClean="0"/>
              <a:t>)</a:t>
            </a:r>
            <a:r>
              <a:rPr lang="ca-ES" sz="1600" dirty="0" smtClean="0"/>
              <a:t>: </a:t>
            </a:r>
            <a:r>
              <a:rPr lang="ca-ES" sz="1600" dirty="0" err="1" smtClean="0"/>
              <a:t>Ingest</a:t>
            </a:r>
            <a:r>
              <a:rPr lang="ca-ES" sz="1600" dirty="0" smtClean="0"/>
              <a:t> 1 </a:t>
            </a:r>
            <a:r>
              <a:rPr lang="ca-ES" sz="1600" dirty="0" err="1" smtClean="0"/>
              <a:t>more</a:t>
            </a:r>
            <a:r>
              <a:rPr lang="ca-ES" sz="1600" dirty="0" smtClean="0"/>
              <a:t> </a:t>
            </a:r>
            <a:r>
              <a:rPr lang="ca-ES" sz="1600" dirty="0" err="1" smtClean="0"/>
              <a:t>biomolecule</a:t>
            </a:r>
            <a:r>
              <a:rPr lang="ca-ES" sz="1600" dirty="0" smtClean="0"/>
              <a:t> of </a:t>
            </a:r>
            <a:r>
              <a:rPr lang="ca-ES" sz="1600" dirty="0" err="1" smtClean="0"/>
              <a:t>each</a:t>
            </a:r>
            <a:r>
              <a:rPr lang="ca-ES" sz="1600" dirty="0" smtClean="0"/>
              <a:t> </a:t>
            </a:r>
            <a:r>
              <a:rPr lang="ca-ES" sz="1600" dirty="0" err="1" smtClean="0"/>
              <a:t>and</a:t>
            </a:r>
            <a:r>
              <a:rPr lang="ca-ES" sz="1600" dirty="0" smtClean="0"/>
              <a:t> </a:t>
            </a:r>
            <a:r>
              <a:rPr lang="ca-ES" sz="1600" dirty="0" err="1" smtClean="0"/>
              <a:t>repeat</a:t>
            </a:r>
            <a:r>
              <a:rPr lang="ca-ES" sz="1600" dirty="0" smtClean="0"/>
              <a:t> </a:t>
            </a:r>
            <a:r>
              <a:rPr lang="ca-ES" sz="1600" dirty="0" err="1" smtClean="0"/>
              <a:t>step</a:t>
            </a:r>
            <a:r>
              <a:rPr lang="ca-ES" sz="1600" dirty="0" smtClean="0"/>
              <a:t> </a:t>
            </a:r>
            <a:r>
              <a:rPr lang="ca-ES" sz="1600" dirty="0" smtClean="0"/>
              <a:t>4.</a:t>
            </a:r>
          </a:p>
          <a:p>
            <a:pPr algn="just">
              <a:buFont typeface="+mj-lt"/>
              <a:buAutoNum type="arabicPeriod"/>
            </a:pPr>
            <a:r>
              <a:rPr lang="ca-ES" sz="1600" dirty="0" err="1" smtClean="0"/>
              <a:t>Observe</a:t>
            </a:r>
            <a:r>
              <a:rPr lang="ca-ES" sz="1600" dirty="0" smtClean="0"/>
              <a:t> </a:t>
            </a:r>
            <a:r>
              <a:rPr lang="ca-ES" sz="1600" dirty="0" err="1" smtClean="0"/>
              <a:t>the</a:t>
            </a:r>
            <a:r>
              <a:rPr lang="ca-ES" sz="1600" dirty="0" smtClean="0"/>
              <a:t> content of </a:t>
            </a:r>
            <a:r>
              <a:rPr lang="ca-ES" sz="1600" dirty="0" err="1" smtClean="0"/>
              <a:t>your</a:t>
            </a:r>
            <a:r>
              <a:rPr lang="ca-ES" sz="1600" dirty="0" smtClean="0"/>
              <a:t> cell </a:t>
            </a:r>
            <a:r>
              <a:rPr lang="ca-ES" sz="1600" dirty="0" err="1" smtClean="0"/>
              <a:t>and</a:t>
            </a:r>
            <a:r>
              <a:rPr lang="ca-ES" sz="1600" dirty="0" smtClean="0"/>
              <a:t> compare </a:t>
            </a:r>
            <a:r>
              <a:rPr lang="ca-ES" sz="1600" dirty="0" err="1" smtClean="0"/>
              <a:t>it</a:t>
            </a:r>
            <a:r>
              <a:rPr lang="ca-ES" sz="1600" dirty="0" smtClean="0"/>
              <a:t> </a:t>
            </a:r>
            <a:r>
              <a:rPr lang="ca-ES" sz="1600" dirty="0" err="1" smtClean="0"/>
              <a:t>with</a:t>
            </a:r>
            <a:r>
              <a:rPr lang="ca-ES" sz="1600" dirty="0" smtClean="0"/>
              <a:t> </a:t>
            </a:r>
            <a:r>
              <a:rPr lang="ca-ES" sz="1600" dirty="0" err="1" smtClean="0"/>
              <a:t>your</a:t>
            </a:r>
            <a:r>
              <a:rPr lang="ca-ES" sz="1600" dirty="0" smtClean="0"/>
              <a:t> </a:t>
            </a:r>
            <a:r>
              <a:rPr lang="ca-ES" sz="1600" dirty="0" err="1" smtClean="0"/>
              <a:t>other</a:t>
            </a:r>
            <a:r>
              <a:rPr lang="ca-ES" sz="1600" dirty="0" smtClean="0"/>
              <a:t> </a:t>
            </a:r>
            <a:r>
              <a:rPr lang="ca-ES" sz="1600" dirty="0" err="1" smtClean="0"/>
              <a:t>classmates</a:t>
            </a:r>
            <a:r>
              <a:rPr lang="ca-ES" sz="1600" dirty="0" smtClean="0"/>
              <a:t> </a:t>
            </a:r>
            <a:r>
              <a:rPr lang="ca-ES" sz="1600" dirty="0" err="1" smtClean="0"/>
              <a:t>that</a:t>
            </a:r>
            <a:r>
              <a:rPr lang="ca-ES" sz="1600" dirty="0" smtClean="0"/>
              <a:t> </a:t>
            </a:r>
            <a:r>
              <a:rPr lang="ca-ES" sz="1600" dirty="0" err="1" smtClean="0"/>
              <a:t>have</a:t>
            </a:r>
            <a:r>
              <a:rPr lang="ca-ES" sz="1600" dirty="0" smtClean="0"/>
              <a:t> </a:t>
            </a:r>
            <a:r>
              <a:rPr lang="ca-ES" sz="1600" dirty="0" err="1" smtClean="0"/>
              <a:t>different</a:t>
            </a:r>
            <a:r>
              <a:rPr lang="ca-ES" sz="1600" dirty="0" smtClean="0"/>
              <a:t> cell </a:t>
            </a:r>
            <a:r>
              <a:rPr lang="ca-ES" sz="1600" dirty="0" err="1" smtClean="0"/>
              <a:t>types</a:t>
            </a:r>
            <a:r>
              <a:rPr lang="ca-ES" sz="1600" dirty="0" smtClean="0"/>
              <a:t>. </a:t>
            </a:r>
            <a:r>
              <a:rPr lang="ca-ES" sz="1600" dirty="0" err="1" smtClean="0"/>
              <a:t>Take</a:t>
            </a:r>
            <a:r>
              <a:rPr lang="ca-ES" sz="1600" dirty="0" smtClean="0"/>
              <a:t> a </a:t>
            </a:r>
            <a:r>
              <a:rPr lang="ca-ES" sz="1600" dirty="0" err="1" smtClean="0"/>
              <a:t>look</a:t>
            </a:r>
            <a:r>
              <a:rPr lang="ca-ES" sz="1600" dirty="0" smtClean="0"/>
              <a:t> </a:t>
            </a:r>
            <a:r>
              <a:rPr lang="ca-ES" sz="1600" dirty="0" err="1" smtClean="0"/>
              <a:t>at</a:t>
            </a:r>
            <a:r>
              <a:rPr lang="ca-ES" sz="1600" dirty="0" smtClean="0"/>
              <a:t> </a:t>
            </a:r>
            <a:r>
              <a:rPr lang="ca-ES" sz="1600" dirty="0" err="1" smtClean="0"/>
              <a:t>the</a:t>
            </a:r>
            <a:r>
              <a:rPr lang="ca-ES" sz="1600" dirty="0" smtClean="0"/>
              <a:t> </a:t>
            </a:r>
            <a:r>
              <a:rPr lang="ca-ES" sz="1600" dirty="0" err="1" smtClean="0"/>
              <a:t>metabolites</a:t>
            </a:r>
            <a:r>
              <a:rPr lang="ca-ES" sz="1600" dirty="0" smtClean="0"/>
              <a:t> in </a:t>
            </a:r>
            <a:r>
              <a:rPr lang="ca-ES" sz="1600" dirty="0" err="1" smtClean="0"/>
              <a:t>each</a:t>
            </a:r>
            <a:r>
              <a:rPr lang="ca-ES" sz="1600" dirty="0" smtClean="0"/>
              <a:t> </a:t>
            </a:r>
            <a:r>
              <a:rPr lang="ca-ES" sz="1600" dirty="0" err="1" smtClean="0"/>
              <a:t>case</a:t>
            </a:r>
            <a:r>
              <a:rPr lang="ca-ES" sz="1600" dirty="0" smtClean="0"/>
              <a:t>: </a:t>
            </a:r>
            <a:r>
              <a:rPr lang="ca-ES" sz="1600" dirty="0" err="1" smtClean="0"/>
              <a:t>are</a:t>
            </a:r>
            <a:r>
              <a:rPr lang="ca-ES" sz="1600" dirty="0" smtClean="0"/>
              <a:t> </a:t>
            </a:r>
            <a:r>
              <a:rPr lang="ca-ES" sz="1600" dirty="0" err="1" smtClean="0"/>
              <a:t>they</a:t>
            </a:r>
            <a:r>
              <a:rPr lang="ca-ES" sz="1600" dirty="0" smtClean="0"/>
              <a:t> </a:t>
            </a:r>
            <a:r>
              <a:rPr lang="ca-ES" sz="1600" dirty="0" err="1" smtClean="0"/>
              <a:t>different</a:t>
            </a:r>
            <a:r>
              <a:rPr lang="ca-ES" sz="1600" dirty="0" smtClean="0"/>
              <a:t>? </a:t>
            </a:r>
            <a:r>
              <a:rPr lang="ca-ES" sz="1600" dirty="0" err="1" smtClean="0"/>
              <a:t>Why</a:t>
            </a:r>
            <a:r>
              <a:rPr lang="ca-ES" sz="1600" dirty="0"/>
              <a:t>? </a:t>
            </a:r>
            <a:r>
              <a:rPr lang="ca-ES" sz="1600" dirty="0" err="1" smtClean="0"/>
              <a:t>What</a:t>
            </a:r>
            <a:r>
              <a:rPr lang="ca-ES" sz="1600" dirty="0" smtClean="0"/>
              <a:t> </a:t>
            </a:r>
            <a:r>
              <a:rPr lang="ca-ES" sz="1600" dirty="0" err="1" smtClean="0"/>
              <a:t>would</a:t>
            </a:r>
            <a:r>
              <a:rPr lang="ca-ES" sz="1600" dirty="0" smtClean="0"/>
              <a:t> </a:t>
            </a:r>
            <a:r>
              <a:rPr lang="ca-ES" sz="1600" dirty="0" err="1" smtClean="0"/>
              <a:t>happen</a:t>
            </a:r>
            <a:r>
              <a:rPr lang="ca-ES" sz="1600" dirty="0" smtClean="0"/>
              <a:t> </a:t>
            </a:r>
            <a:r>
              <a:rPr lang="ca-ES" sz="1600" dirty="0" err="1" smtClean="0"/>
              <a:t>if</a:t>
            </a:r>
            <a:r>
              <a:rPr lang="ca-ES" sz="1600" dirty="0" smtClean="0"/>
              <a:t> Cells </a:t>
            </a:r>
            <a:r>
              <a:rPr lang="ca-ES" sz="1600" dirty="0" err="1" smtClean="0"/>
              <a:t>were</a:t>
            </a:r>
            <a:r>
              <a:rPr lang="ca-ES" sz="1600" dirty="0" smtClean="0"/>
              <a:t> </a:t>
            </a:r>
            <a:r>
              <a:rPr lang="ca-ES" sz="1600" dirty="0" err="1" smtClean="0"/>
              <a:t>allowed</a:t>
            </a:r>
            <a:r>
              <a:rPr lang="ca-ES" sz="1600" dirty="0" smtClean="0"/>
              <a:t> to </a:t>
            </a:r>
            <a:r>
              <a:rPr lang="ca-ES" sz="1600" dirty="0" err="1" smtClean="0"/>
              <a:t>exchange</a:t>
            </a:r>
            <a:r>
              <a:rPr lang="ca-ES" sz="1600" dirty="0" smtClean="0"/>
              <a:t> </a:t>
            </a:r>
            <a:r>
              <a:rPr lang="ca-ES" sz="1600" dirty="0" err="1"/>
              <a:t>Biomolecules</a:t>
            </a:r>
            <a:r>
              <a:rPr lang="ca-ES" sz="1600" dirty="0"/>
              <a:t> </a:t>
            </a:r>
            <a:r>
              <a:rPr lang="ca-ES" sz="1600" dirty="0" smtClean="0"/>
              <a:t>or Bioelements </a:t>
            </a:r>
            <a:r>
              <a:rPr lang="ca-ES" sz="1600" dirty="0" err="1" smtClean="0"/>
              <a:t>after</a:t>
            </a:r>
            <a:r>
              <a:rPr lang="ca-ES" sz="1600" dirty="0" smtClean="0"/>
              <a:t> </a:t>
            </a:r>
            <a:r>
              <a:rPr lang="ca-ES" sz="1600" dirty="0" err="1"/>
              <a:t>each</a:t>
            </a:r>
            <a:r>
              <a:rPr lang="ca-ES" sz="1600" dirty="0"/>
              <a:t> </a:t>
            </a:r>
            <a:r>
              <a:rPr lang="ca-ES" sz="1600" dirty="0" smtClean="0"/>
              <a:t>Round?</a:t>
            </a:r>
            <a:endParaRPr lang="ca-ES" sz="1600" dirty="0"/>
          </a:p>
          <a:p>
            <a:pPr algn="just">
              <a:buFont typeface="+mj-lt"/>
              <a:buAutoNum type="arabicPeriod"/>
            </a:pPr>
            <a:endParaRPr lang="ca-ES" sz="1600" dirty="0" smtClean="0"/>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8" name="7 CuadroTexto"/>
          <p:cNvSpPr txBox="1"/>
          <p:nvPr/>
        </p:nvSpPr>
        <p:spPr>
          <a:xfrm>
            <a:off x="496" y="8038385"/>
            <a:ext cx="6858000" cy="1169551"/>
          </a:xfrm>
          <a:prstGeom prst="rect">
            <a:avLst/>
          </a:prstGeom>
          <a:solidFill>
            <a:schemeClr val="accent5"/>
          </a:solidFill>
        </p:spPr>
        <p:txBody>
          <a:bodyPr wrap="square" rtlCol="0">
            <a:spAutoFit/>
          </a:bodyPr>
          <a:lstStyle/>
          <a:p>
            <a:pPr marL="358775"/>
            <a:endParaRPr lang="ca-ES" sz="1400" dirty="0" smtClean="0">
              <a:solidFill>
                <a:schemeClr val="bg1"/>
              </a:solidFill>
            </a:endParaRPr>
          </a:p>
          <a:p>
            <a:pPr marL="358775"/>
            <a:endParaRPr lang="ca-ES" sz="1400" dirty="0">
              <a:solidFill>
                <a:schemeClr val="bg1"/>
              </a:solidFill>
            </a:endParaRPr>
          </a:p>
          <a:p>
            <a:pPr marL="358775">
              <a:buAutoNum type="arabicParenR"/>
            </a:pPr>
            <a:endParaRPr lang="ca-ES" sz="1400" dirty="0" smtClean="0">
              <a:solidFill>
                <a:schemeClr val="bg1"/>
              </a:solidFill>
            </a:endParaRPr>
          </a:p>
          <a:p>
            <a:pPr marL="358775">
              <a:buAutoNum type="arabicParenR"/>
            </a:pPr>
            <a:endParaRPr lang="ca-ES" sz="1400" dirty="0">
              <a:solidFill>
                <a:schemeClr val="bg1"/>
              </a:solidFill>
            </a:endParaRPr>
          </a:p>
          <a:p>
            <a:pPr marL="358775">
              <a:buAutoNum type="arabicParenR"/>
            </a:pPr>
            <a:endParaRPr lang="es-ES" sz="1400" dirty="0">
              <a:solidFill>
                <a:schemeClr val="bg1"/>
              </a:solidFill>
            </a:endParaRPr>
          </a:p>
        </p:txBody>
      </p:sp>
      <p:sp>
        <p:nvSpPr>
          <p:cNvPr id="9" name="8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241376" y="7628324"/>
            <a:ext cx="5616624" cy="369332"/>
          </a:xfrm>
          <a:prstGeom prst="rect">
            <a:avLst/>
          </a:prstGeom>
          <a:noFill/>
        </p:spPr>
        <p:txBody>
          <a:bodyPr wrap="square" rtlCol="0">
            <a:spAutoFit/>
          </a:bodyPr>
          <a:lstStyle/>
          <a:p>
            <a:pPr algn="r"/>
            <a:r>
              <a:rPr lang="ca-ES" b="1" dirty="0" err="1" smtClean="0">
                <a:solidFill>
                  <a:schemeClr val="accent5"/>
                </a:solidFill>
              </a:rPr>
              <a:t>If</a:t>
            </a:r>
            <a:r>
              <a:rPr lang="ca-ES" b="1" dirty="0" smtClean="0">
                <a:solidFill>
                  <a:schemeClr val="accent5"/>
                </a:solidFill>
              </a:rPr>
              <a:t> </a:t>
            </a:r>
            <a:r>
              <a:rPr lang="ca-ES" b="1" dirty="0" err="1" smtClean="0">
                <a:solidFill>
                  <a:schemeClr val="accent5"/>
                </a:solidFill>
              </a:rPr>
              <a:t>you</a:t>
            </a:r>
            <a:r>
              <a:rPr lang="ca-ES" b="1" dirty="0" smtClean="0">
                <a:solidFill>
                  <a:schemeClr val="accent5"/>
                </a:solidFill>
              </a:rPr>
              <a:t> </a:t>
            </a:r>
            <a:r>
              <a:rPr lang="ca-ES" b="1" dirty="0" err="1" smtClean="0">
                <a:solidFill>
                  <a:schemeClr val="accent5"/>
                </a:solidFill>
              </a:rPr>
              <a:t>success</a:t>
            </a:r>
            <a:r>
              <a:rPr lang="ca-ES" b="1" dirty="0" smtClean="0">
                <a:solidFill>
                  <a:schemeClr val="accent5"/>
                </a:solidFill>
              </a:rPr>
              <a:t>: get 3 </a:t>
            </a:r>
            <a:r>
              <a:rPr lang="ca-ES" b="1" dirty="0" err="1" smtClean="0">
                <a:solidFill>
                  <a:schemeClr val="accent5"/>
                </a:solidFill>
              </a:rPr>
              <a:t>life</a:t>
            </a:r>
            <a:r>
              <a:rPr lang="ca-ES" b="1" dirty="0" smtClean="0">
                <a:solidFill>
                  <a:schemeClr val="accent5"/>
                </a:solidFill>
              </a:rPr>
              <a:t> </a:t>
            </a:r>
            <a:r>
              <a:rPr lang="ca-ES" b="1" dirty="0" err="1" smtClean="0">
                <a:solidFill>
                  <a:schemeClr val="accent5"/>
                </a:solidFill>
              </a:rPr>
              <a:t>points</a:t>
            </a:r>
            <a:r>
              <a:rPr lang="ca-ES" b="1" dirty="0" smtClean="0">
                <a:solidFill>
                  <a:schemeClr val="accent5"/>
                </a:solidFill>
              </a:rPr>
              <a:t>. </a:t>
            </a:r>
            <a:r>
              <a:rPr lang="ca-ES" b="1" dirty="0" err="1" smtClean="0">
                <a:solidFill>
                  <a:schemeClr val="accent5"/>
                </a:solidFill>
              </a:rPr>
              <a:t>If</a:t>
            </a:r>
            <a:r>
              <a:rPr lang="ca-ES" b="1" dirty="0" smtClean="0">
                <a:solidFill>
                  <a:schemeClr val="accent5"/>
                </a:solidFill>
              </a:rPr>
              <a:t> </a:t>
            </a:r>
            <a:r>
              <a:rPr lang="ca-ES" b="1" dirty="0" err="1" smtClean="0">
                <a:solidFill>
                  <a:schemeClr val="accent5"/>
                </a:solidFill>
              </a:rPr>
              <a:t>not</a:t>
            </a:r>
            <a:r>
              <a:rPr lang="ca-ES" b="1" dirty="0" smtClean="0">
                <a:solidFill>
                  <a:schemeClr val="accent5"/>
                </a:solidFill>
              </a:rPr>
              <a:t>: </a:t>
            </a:r>
            <a:r>
              <a:rPr lang="ca-ES" b="1" dirty="0" err="1" smtClean="0">
                <a:solidFill>
                  <a:schemeClr val="accent5"/>
                </a:solidFill>
              </a:rPr>
              <a:t>lose</a:t>
            </a:r>
            <a:r>
              <a:rPr lang="ca-ES" b="1" dirty="0" smtClean="0">
                <a:solidFill>
                  <a:schemeClr val="accent5"/>
                </a:solidFill>
              </a:rPr>
              <a:t> 2 </a:t>
            </a:r>
            <a:r>
              <a:rPr lang="ca-ES" b="1" dirty="0" err="1" smtClean="0">
                <a:solidFill>
                  <a:schemeClr val="accent5"/>
                </a:solidFill>
              </a:rPr>
              <a:t>life</a:t>
            </a:r>
            <a:r>
              <a:rPr lang="ca-ES" b="1" dirty="0" smtClean="0">
                <a:solidFill>
                  <a:schemeClr val="accent5"/>
                </a:solidFill>
              </a:rPr>
              <a:t> </a:t>
            </a:r>
            <a:r>
              <a:rPr lang="ca-ES" b="1" dirty="0" err="1" smtClean="0">
                <a:solidFill>
                  <a:schemeClr val="accent5"/>
                </a:solidFill>
              </a:rPr>
              <a:t>points</a:t>
            </a:r>
            <a:endParaRPr lang="es-ES" b="1" dirty="0">
              <a:solidFill>
                <a:schemeClr val="accent5"/>
              </a:solidFill>
            </a:endParaRPr>
          </a:p>
        </p:txBody>
      </p:sp>
    </p:spTree>
    <p:extLst>
      <p:ext uri="{BB962C8B-B14F-4D97-AF65-F5344CB8AC3E}">
        <p14:creationId xmlns:p14="http://schemas.microsoft.com/office/powerpoint/2010/main" val="78136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0962" y="726224"/>
            <a:ext cx="6172200" cy="1037464"/>
          </a:xfrm>
        </p:spPr>
        <p:txBody>
          <a:bodyPr>
            <a:normAutofit/>
          </a:bodyPr>
          <a:lstStyle/>
          <a:p>
            <a:r>
              <a:rPr lang="ca-ES" sz="2800" dirty="0" err="1" smtClean="0">
                <a:solidFill>
                  <a:schemeClr val="accent5"/>
                </a:solidFill>
              </a:rPr>
              <a:t>Module</a:t>
            </a:r>
            <a:r>
              <a:rPr lang="ca-ES" sz="2800" dirty="0" smtClean="0">
                <a:solidFill>
                  <a:schemeClr val="accent5"/>
                </a:solidFill>
              </a:rPr>
              <a:t> 2: </a:t>
            </a:r>
            <a:r>
              <a:rPr lang="ca-ES" sz="2800" dirty="0" err="1" smtClean="0">
                <a:solidFill>
                  <a:schemeClr val="accent5"/>
                </a:solidFill>
              </a:rPr>
              <a:t>Catabolism</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Anabolism</a:t>
            </a:r>
            <a:r>
              <a:rPr lang="ca-ES" sz="2800" dirty="0" smtClean="0">
                <a:solidFill>
                  <a:schemeClr val="accent5"/>
                </a:solidFill>
              </a:rPr>
              <a:t> (II): Cell </a:t>
            </a:r>
            <a:r>
              <a:rPr lang="ca-ES" sz="2800" dirty="0" err="1" smtClean="0">
                <a:solidFill>
                  <a:schemeClr val="accent5"/>
                </a:solidFill>
              </a:rPr>
              <a:t>Specificity</a:t>
            </a:r>
            <a:endParaRPr lang="ca-ES" sz="2800" dirty="0">
              <a:solidFill>
                <a:schemeClr val="accent5"/>
              </a:solidFill>
            </a:endParaRPr>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8" name="7 CuadroTexto"/>
          <p:cNvSpPr txBox="1"/>
          <p:nvPr/>
        </p:nvSpPr>
        <p:spPr>
          <a:xfrm>
            <a:off x="0" y="7580654"/>
            <a:ext cx="6858000" cy="2031325"/>
          </a:xfrm>
          <a:prstGeom prst="rect">
            <a:avLst/>
          </a:prstGeom>
          <a:solidFill>
            <a:schemeClr val="accent5"/>
          </a:solidFill>
        </p:spPr>
        <p:txBody>
          <a:bodyPr wrap="square" rtlCol="0">
            <a:spAutoFit/>
          </a:bodyPr>
          <a:lstStyle/>
          <a:p>
            <a:pPr marL="358775"/>
            <a:r>
              <a:rPr lang="ca-ES" sz="1400" dirty="0" err="1" smtClean="0">
                <a:solidFill>
                  <a:schemeClr val="bg1"/>
                </a:solidFill>
              </a:rPr>
              <a:t>Key</a:t>
            </a:r>
            <a:r>
              <a:rPr lang="ca-ES" sz="1400" dirty="0" smtClean="0">
                <a:solidFill>
                  <a:schemeClr val="bg1"/>
                </a:solidFill>
              </a:rPr>
              <a:t> </a:t>
            </a:r>
            <a:r>
              <a:rPr lang="ca-ES" sz="1400" dirty="0" err="1" smtClean="0">
                <a:solidFill>
                  <a:schemeClr val="bg1"/>
                </a:solidFill>
              </a:rPr>
              <a:t>ideas</a:t>
            </a:r>
            <a:r>
              <a:rPr lang="ca-ES" sz="1400" dirty="0" smtClean="0">
                <a:solidFill>
                  <a:schemeClr val="bg1"/>
                </a:solidFill>
              </a:rPr>
              <a:t>: </a:t>
            </a:r>
          </a:p>
          <a:p>
            <a:pPr marL="644525" indent="-285750">
              <a:buFont typeface="Arial" pitchFamily="34" charset="0"/>
              <a:buChar char="•"/>
            </a:pPr>
            <a:r>
              <a:rPr lang="ca-ES" sz="1400" dirty="0" smtClean="0">
                <a:solidFill>
                  <a:schemeClr val="bg1"/>
                </a:solidFill>
              </a:rPr>
              <a:t> </a:t>
            </a:r>
            <a:r>
              <a:rPr lang="ca-ES" sz="1400" dirty="0" err="1" smtClean="0">
                <a:solidFill>
                  <a:schemeClr val="bg1"/>
                </a:solidFill>
              </a:rPr>
              <a:t>Some</a:t>
            </a:r>
            <a:r>
              <a:rPr lang="ca-ES" sz="1400" dirty="0" smtClean="0">
                <a:solidFill>
                  <a:schemeClr val="bg1"/>
                </a:solidFill>
              </a:rPr>
              <a:t> bioelements </a:t>
            </a:r>
            <a:r>
              <a:rPr lang="ca-ES" sz="1400" dirty="0" err="1" smtClean="0">
                <a:solidFill>
                  <a:schemeClr val="bg1"/>
                </a:solidFill>
              </a:rPr>
              <a:t>are</a:t>
            </a:r>
            <a:r>
              <a:rPr lang="ca-ES" sz="1400" dirty="0" smtClean="0">
                <a:solidFill>
                  <a:schemeClr val="bg1"/>
                </a:solidFill>
              </a:rPr>
              <a:t> </a:t>
            </a:r>
            <a:r>
              <a:rPr lang="ca-ES" sz="1400" dirty="0" err="1" smtClean="0">
                <a:solidFill>
                  <a:schemeClr val="bg1"/>
                </a:solidFill>
              </a:rPr>
              <a:t>essential</a:t>
            </a:r>
            <a:r>
              <a:rPr lang="ca-ES" sz="1400" dirty="0" smtClean="0">
                <a:solidFill>
                  <a:schemeClr val="bg1"/>
                </a:solidFill>
              </a:rPr>
              <a:t> </a:t>
            </a:r>
            <a:r>
              <a:rPr lang="ca-ES" sz="1400" dirty="0" err="1" smtClean="0">
                <a:solidFill>
                  <a:schemeClr val="bg1"/>
                </a:solidFill>
              </a:rPr>
              <a:t>but</a:t>
            </a:r>
            <a:r>
              <a:rPr lang="ca-ES" sz="1400" dirty="0" smtClean="0">
                <a:solidFill>
                  <a:schemeClr val="bg1"/>
                </a:solidFill>
              </a:rPr>
              <a:t> can be </a:t>
            </a:r>
            <a:r>
              <a:rPr lang="ca-ES" sz="1400" dirty="0" err="1" smtClean="0">
                <a:solidFill>
                  <a:schemeClr val="bg1"/>
                </a:solidFill>
              </a:rPr>
              <a:t>toxic</a:t>
            </a:r>
            <a:r>
              <a:rPr lang="ca-ES" sz="1400" dirty="0" smtClean="0">
                <a:solidFill>
                  <a:schemeClr val="bg1"/>
                </a:solidFill>
              </a:rPr>
              <a:t> </a:t>
            </a:r>
            <a:r>
              <a:rPr lang="ca-ES" sz="1400" dirty="0" err="1" smtClean="0">
                <a:solidFill>
                  <a:schemeClr val="bg1"/>
                </a:solidFill>
              </a:rPr>
              <a:t>when</a:t>
            </a:r>
            <a:r>
              <a:rPr lang="ca-ES" sz="1400" dirty="0" smtClean="0">
                <a:solidFill>
                  <a:schemeClr val="bg1"/>
                </a:solidFill>
              </a:rPr>
              <a:t> </a:t>
            </a:r>
            <a:r>
              <a:rPr lang="ca-ES" sz="1400" dirty="0" err="1" smtClean="0">
                <a:solidFill>
                  <a:schemeClr val="bg1"/>
                </a:solidFill>
              </a:rPr>
              <a:t>excessive</a:t>
            </a:r>
            <a:r>
              <a:rPr lang="ca-ES" sz="1400" dirty="0" smtClean="0">
                <a:solidFill>
                  <a:schemeClr val="bg1"/>
                </a:solidFill>
              </a:rPr>
              <a:t> </a:t>
            </a:r>
            <a:r>
              <a:rPr lang="ca-ES" sz="1400" dirty="0" err="1" smtClean="0">
                <a:solidFill>
                  <a:schemeClr val="bg1"/>
                </a:solidFill>
              </a:rPr>
              <a:t>levels</a:t>
            </a:r>
            <a:r>
              <a:rPr lang="ca-ES" sz="1400" dirty="0" smtClean="0">
                <a:solidFill>
                  <a:schemeClr val="bg1"/>
                </a:solidFill>
              </a:rPr>
              <a:t>. </a:t>
            </a:r>
          </a:p>
          <a:p>
            <a:pPr marL="644525" indent="-285750">
              <a:buFont typeface="Arial" pitchFamily="34" charset="0"/>
              <a:buChar char="•"/>
            </a:pPr>
            <a:r>
              <a:rPr lang="ca-ES" sz="1400" dirty="0" smtClean="0">
                <a:solidFill>
                  <a:schemeClr val="bg1"/>
                </a:solidFill>
              </a:rPr>
              <a:t> Cells </a:t>
            </a:r>
            <a:r>
              <a:rPr lang="ca-ES" sz="1400" dirty="0" err="1" smtClean="0">
                <a:solidFill>
                  <a:schemeClr val="bg1"/>
                </a:solidFill>
              </a:rPr>
              <a:t>having</a:t>
            </a:r>
            <a:r>
              <a:rPr lang="ca-ES" sz="1400" dirty="0" smtClean="0">
                <a:solidFill>
                  <a:schemeClr val="bg1"/>
                </a:solidFill>
              </a:rPr>
              <a:t> </a:t>
            </a:r>
            <a:r>
              <a:rPr lang="ca-ES" sz="1400" dirty="0" err="1" smtClean="0">
                <a:solidFill>
                  <a:schemeClr val="bg1"/>
                </a:solidFill>
              </a:rPr>
              <a:t>different</a:t>
            </a:r>
            <a:r>
              <a:rPr lang="ca-ES" sz="1400" dirty="0" smtClean="0">
                <a:solidFill>
                  <a:schemeClr val="bg1"/>
                </a:solidFill>
              </a:rPr>
              <a:t> </a:t>
            </a:r>
            <a:r>
              <a:rPr lang="ca-ES" sz="1400" dirty="0" err="1" smtClean="0">
                <a:solidFill>
                  <a:schemeClr val="bg1"/>
                </a:solidFill>
              </a:rPr>
              <a:t>funtions</a:t>
            </a:r>
            <a:r>
              <a:rPr lang="ca-ES" sz="1400" dirty="0" smtClean="0">
                <a:solidFill>
                  <a:schemeClr val="bg1"/>
                </a:solidFill>
              </a:rPr>
              <a:t> </a:t>
            </a:r>
            <a:r>
              <a:rPr lang="ca-ES" sz="1400" dirty="0" err="1" smtClean="0">
                <a:solidFill>
                  <a:schemeClr val="bg1"/>
                </a:solidFill>
              </a:rPr>
              <a:t>have</a:t>
            </a:r>
            <a:r>
              <a:rPr lang="ca-ES" sz="1400" dirty="0" smtClean="0">
                <a:solidFill>
                  <a:schemeClr val="bg1"/>
                </a:solidFill>
              </a:rPr>
              <a:t> </a:t>
            </a:r>
            <a:r>
              <a:rPr lang="ca-ES" sz="1400" dirty="0" err="1" smtClean="0">
                <a:solidFill>
                  <a:schemeClr val="bg1"/>
                </a:solidFill>
              </a:rPr>
              <a:t>different</a:t>
            </a:r>
            <a:r>
              <a:rPr lang="ca-ES" sz="1400" dirty="0" smtClean="0">
                <a:solidFill>
                  <a:schemeClr val="bg1"/>
                </a:solidFill>
              </a:rPr>
              <a:t> </a:t>
            </a:r>
            <a:r>
              <a:rPr lang="ca-ES" sz="1400" dirty="0" err="1" smtClean="0">
                <a:solidFill>
                  <a:schemeClr val="bg1"/>
                </a:solidFill>
              </a:rPr>
              <a:t>metabolic</a:t>
            </a:r>
            <a:r>
              <a:rPr lang="ca-ES" sz="1400" dirty="0" smtClean="0">
                <a:solidFill>
                  <a:schemeClr val="bg1"/>
                </a:solidFill>
              </a:rPr>
              <a:t> </a:t>
            </a:r>
            <a:r>
              <a:rPr lang="ca-ES" sz="1400" dirty="0" err="1" smtClean="0">
                <a:solidFill>
                  <a:schemeClr val="bg1"/>
                </a:solidFill>
              </a:rPr>
              <a:t>needs</a:t>
            </a:r>
            <a:r>
              <a:rPr lang="ca-ES" sz="1400" dirty="0" smtClean="0">
                <a:solidFill>
                  <a:schemeClr val="bg1"/>
                </a:solidFill>
              </a:rPr>
              <a:t>.</a:t>
            </a:r>
          </a:p>
          <a:p>
            <a:pPr marL="644525" indent="-285750">
              <a:buFont typeface="Arial" pitchFamily="34" charset="0"/>
              <a:buChar char="•"/>
            </a:pPr>
            <a:r>
              <a:rPr lang="ca-ES" sz="1400" dirty="0" smtClean="0">
                <a:solidFill>
                  <a:schemeClr val="bg1"/>
                </a:solidFill>
              </a:rPr>
              <a:t>Cells </a:t>
            </a:r>
            <a:r>
              <a:rPr lang="ca-ES" sz="1400" dirty="0" err="1" smtClean="0">
                <a:solidFill>
                  <a:schemeClr val="bg1"/>
                </a:solidFill>
              </a:rPr>
              <a:t>exchange</a:t>
            </a:r>
            <a:r>
              <a:rPr lang="ca-ES" sz="1400" dirty="0" smtClean="0">
                <a:solidFill>
                  <a:schemeClr val="bg1"/>
                </a:solidFill>
              </a:rPr>
              <a:t> </a:t>
            </a:r>
            <a:r>
              <a:rPr lang="ca-ES" sz="1400" dirty="0" err="1" smtClean="0">
                <a:solidFill>
                  <a:schemeClr val="bg1"/>
                </a:solidFill>
              </a:rPr>
              <a:t>biomolecules</a:t>
            </a:r>
            <a:r>
              <a:rPr lang="ca-ES" sz="1400" dirty="0" smtClean="0">
                <a:solidFill>
                  <a:schemeClr val="bg1"/>
                </a:solidFill>
              </a:rPr>
              <a:t> </a:t>
            </a:r>
            <a:r>
              <a:rPr lang="ca-ES" sz="1400" dirty="0" err="1" smtClean="0">
                <a:solidFill>
                  <a:schemeClr val="bg1"/>
                </a:solidFill>
              </a:rPr>
              <a:t>and</a:t>
            </a:r>
            <a:r>
              <a:rPr lang="ca-ES" sz="1400" dirty="0" smtClean="0">
                <a:solidFill>
                  <a:schemeClr val="bg1"/>
                </a:solidFill>
              </a:rPr>
              <a:t> </a:t>
            </a:r>
            <a:r>
              <a:rPr lang="ca-ES" sz="1400" dirty="0" smtClean="0">
                <a:solidFill>
                  <a:schemeClr val="bg1"/>
                </a:solidFill>
              </a:rPr>
              <a:t>bioelements </a:t>
            </a:r>
            <a:r>
              <a:rPr lang="ca-ES" sz="1400" dirty="0" err="1" smtClean="0">
                <a:solidFill>
                  <a:schemeClr val="bg1"/>
                </a:solidFill>
              </a:rPr>
              <a:t>with</a:t>
            </a:r>
            <a:r>
              <a:rPr lang="ca-ES" sz="1400" dirty="0" smtClean="0">
                <a:solidFill>
                  <a:schemeClr val="bg1"/>
                </a:solidFill>
              </a:rPr>
              <a:t> </a:t>
            </a:r>
            <a:r>
              <a:rPr lang="ca-ES" sz="1400" dirty="0" err="1" smtClean="0">
                <a:solidFill>
                  <a:schemeClr val="bg1"/>
                </a:solidFill>
              </a:rPr>
              <a:t>other</a:t>
            </a:r>
            <a:r>
              <a:rPr lang="ca-ES" sz="1400" dirty="0" smtClean="0">
                <a:solidFill>
                  <a:schemeClr val="bg1"/>
                </a:solidFill>
              </a:rPr>
              <a:t> Cells </a:t>
            </a:r>
            <a:r>
              <a:rPr lang="ca-ES" sz="1400" dirty="0" err="1" smtClean="0">
                <a:solidFill>
                  <a:schemeClr val="bg1"/>
                </a:solidFill>
              </a:rPr>
              <a:t>and</a:t>
            </a:r>
            <a:r>
              <a:rPr lang="ca-ES" sz="1400" dirty="0" smtClean="0">
                <a:solidFill>
                  <a:schemeClr val="bg1"/>
                </a:solidFill>
              </a:rPr>
              <a:t> </a:t>
            </a:r>
            <a:r>
              <a:rPr lang="ca-ES" sz="1400" dirty="0" err="1" smtClean="0">
                <a:solidFill>
                  <a:schemeClr val="bg1"/>
                </a:solidFill>
              </a:rPr>
              <a:t>the</a:t>
            </a:r>
            <a:r>
              <a:rPr lang="ca-ES" sz="1400" dirty="0" smtClean="0">
                <a:solidFill>
                  <a:schemeClr val="bg1"/>
                </a:solidFill>
              </a:rPr>
              <a:t> </a:t>
            </a:r>
            <a:r>
              <a:rPr lang="ca-ES" sz="1400" dirty="0" err="1" smtClean="0">
                <a:solidFill>
                  <a:schemeClr val="bg1"/>
                </a:solidFill>
              </a:rPr>
              <a:t>media</a:t>
            </a:r>
            <a:r>
              <a:rPr lang="ca-ES" sz="1400" dirty="0" smtClean="0">
                <a:solidFill>
                  <a:schemeClr val="bg1"/>
                </a:solidFill>
              </a:rPr>
              <a:t> </a:t>
            </a:r>
            <a:r>
              <a:rPr lang="ca-ES" sz="1400" dirty="0" smtClean="0">
                <a:solidFill>
                  <a:schemeClr val="bg1"/>
                </a:solidFill>
              </a:rPr>
              <a:t>to </a:t>
            </a:r>
            <a:r>
              <a:rPr lang="ca-ES" sz="1400" dirty="0" smtClean="0">
                <a:solidFill>
                  <a:schemeClr val="bg1"/>
                </a:solidFill>
              </a:rPr>
              <a:t>get </a:t>
            </a:r>
            <a:r>
              <a:rPr lang="ca-ES" sz="1400" dirty="0" err="1" smtClean="0">
                <a:solidFill>
                  <a:schemeClr val="bg1"/>
                </a:solidFill>
              </a:rPr>
              <a:t>their</a:t>
            </a:r>
            <a:r>
              <a:rPr lang="ca-ES" sz="1400" dirty="0" smtClean="0">
                <a:solidFill>
                  <a:schemeClr val="bg1"/>
                </a:solidFill>
              </a:rPr>
              <a:t> </a:t>
            </a:r>
            <a:r>
              <a:rPr lang="ca-ES" sz="1400" dirty="0" err="1" smtClean="0">
                <a:solidFill>
                  <a:schemeClr val="bg1"/>
                </a:solidFill>
              </a:rPr>
              <a:t>metabolic</a:t>
            </a:r>
            <a:r>
              <a:rPr lang="ca-ES" sz="1400" dirty="0" smtClean="0">
                <a:solidFill>
                  <a:schemeClr val="bg1"/>
                </a:solidFill>
              </a:rPr>
              <a:t> </a:t>
            </a:r>
            <a:r>
              <a:rPr lang="ca-ES" sz="1400" dirty="0" err="1" smtClean="0">
                <a:solidFill>
                  <a:schemeClr val="bg1"/>
                </a:solidFill>
              </a:rPr>
              <a:t>needs</a:t>
            </a:r>
            <a:r>
              <a:rPr lang="ca-ES" sz="1400" dirty="0" smtClean="0">
                <a:solidFill>
                  <a:schemeClr val="bg1"/>
                </a:solidFill>
              </a:rPr>
              <a:t>.</a:t>
            </a:r>
          </a:p>
          <a:p>
            <a:pPr marL="358775">
              <a:buAutoNum type="arabicParenR"/>
            </a:pPr>
            <a:endParaRPr lang="ca-ES" sz="1400" dirty="0">
              <a:solidFill>
                <a:schemeClr val="bg1"/>
              </a:solidFill>
            </a:endParaRPr>
          </a:p>
          <a:p>
            <a:pPr marL="358775">
              <a:buAutoNum type="arabicParenR"/>
            </a:pPr>
            <a:endParaRPr lang="ca-ES" sz="1400" dirty="0" smtClean="0">
              <a:solidFill>
                <a:schemeClr val="bg1"/>
              </a:solidFill>
            </a:endParaRPr>
          </a:p>
          <a:p>
            <a:pPr marL="358775">
              <a:buAutoNum type="arabicParenR"/>
            </a:pPr>
            <a:endParaRPr lang="ca-ES" sz="1400" dirty="0">
              <a:solidFill>
                <a:schemeClr val="bg1"/>
              </a:solidFill>
            </a:endParaRPr>
          </a:p>
          <a:p>
            <a:pPr marL="358775">
              <a:buAutoNum type="arabicParenR"/>
            </a:pPr>
            <a:endParaRPr lang="es-ES" sz="1400" dirty="0">
              <a:solidFill>
                <a:schemeClr val="bg1"/>
              </a:solidFill>
            </a:endParaRPr>
          </a:p>
        </p:txBody>
      </p:sp>
      <p:sp>
        <p:nvSpPr>
          <p:cNvPr id="9" name="8 CuadroTexto"/>
          <p:cNvSpPr txBox="1"/>
          <p:nvPr/>
        </p:nvSpPr>
        <p:spPr>
          <a:xfrm>
            <a:off x="307265" y="8780402"/>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774130"/>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redondeado"/>
          <p:cNvSpPr/>
          <p:nvPr/>
        </p:nvSpPr>
        <p:spPr>
          <a:xfrm>
            <a:off x="307264" y="1835696"/>
            <a:ext cx="6225898" cy="5256584"/>
          </a:xfrm>
          <a:prstGeom prst="roundRect">
            <a:avLst>
              <a:gd name="adj" fmla="val 424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2 Marcador de contenido"/>
          <p:cNvSpPr>
            <a:spLocks noGrp="1"/>
          </p:cNvSpPr>
          <p:nvPr>
            <p:ph idx="1"/>
          </p:nvPr>
        </p:nvSpPr>
        <p:spPr>
          <a:xfrm>
            <a:off x="342900" y="1907704"/>
            <a:ext cx="6172200" cy="6034617"/>
          </a:xfrm>
        </p:spPr>
        <p:txBody>
          <a:bodyPr>
            <a:normAutofit/>
          </a:bodyPr>
          <a:lstStyle/>
          <a:p>
            <a:pPr marL="0" indent="0" algn="just">
              <a:buNone/>
            </a:pPr>
            <a:r>
              <a:rPr lang="ca-ES" sz="1600" b="1" dirty="0" err="1" smtClean="0"/>
              <a:t>What</a:t>
            </a:r>
            <a:r>
              <a:rPr lang="ca-ES" sz="1600" b="1" dirty="0" smtClean="0"/>
              <a:t> </a:t>
            </a:r>
            <a:r>
              <a:rPr lang="ca-ES" sz="1600" b="1" dirty="0" err="1" smtClean="0"/>
              <a:t>we</a:t>
            </a:r>
            <a:r>
              <a:rPr lang="ca-ES" sz="1600" b="1" dirty="0" smtClean="0"/>
              <a:t> </a:t>
            </a:r>
            <a:r>
              <a:rPr lang="ca-ES" sz="1600" b="1" dirty="0" err="1" smtClean="0"/>
              <a:t>did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smtClean="0"/>
          </a:p>
          <a:p>
            <a:pPr marL="0" indent="0" algn="just">
              <a:buNone/>
            </a:pPr>
            <a:r>
              <a:rPr lang="ca-ES" sz="1600" b="1" dirty="0" err="1" smtClean="0"/>
              <a:t>What</a:t>
            </a:r>
            <a:r>
              <a:rPr lang="ca-ES" sz="1600" b="1" dirty="0" smtClean="0"/>
              <a:t> </a:t>
            </a:r>
            <a:r>
              <a:rPr lang="ca-ES" sz="1600" b="1" dirty="0" err="1" smtClean="0"/>
              <a:t>happened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r>
              <a:rPr lang="ca-ES" sz="1600" b="1" dirty="0" err="1" smtClean="0"/>
              <a:t>What</a:t>
            </a:r>
            <a:r>
              <a:rPr lang="ca-ES" sz="1600" b="1" dirty="0" smtClean="0"/>
              <a:t> </a:t>
            </a:r>
            <a:r>
              <a:rPr lang="ca-ES" sz="1600" b="1" dirty="0" err="1" smtClean="0"/>
              <a:t>it</a:t>
            </a:r>
            <a:r>
              <a:rPr lang="ca-ES" sz="1600" b="1" dirty="0" smtClean="0"/>
              <a:t> </a:t>
            </a:r>
            <a:r>
              <a:rPr lang="ca-ES" sz="1600" b="1" dirty="0" err="1" smtClean="0"/>
              <a:t>means</a:t>
            </a:r>
            <a:r>
              <a:rPr lang="ca-ES" sz="1600" b="1" dirty="0" smtClean="0"/>
              <a:t>....</a:t>
            </a:r>
            <a:endParaRPr lang="ca-ES" sz="1600" b="1" dirty="0"/>
          </a:p>
        </p:txBody>
      </p:sp>
    </p:spTree>
    <p:extLst>
      <p:ext uri="{BB962C8B-B14F-4D97-AF65-F5344CB8AC3E}">
        <p14:creationId xmlns:p14="http://schemas.microsoft.com/office/powerpoint/2010/main" val="24519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0962" y="654216"/>
            <a:ext cx="6172200" cy="1037464"/>
          </a:xfrm>
        </p:spPr>
        <p:txBody>
          <a:bodyPr>
            <a:normAutofit/>
          </a:bodyPr>
          <a:lstStyle/>
          <a:p>
            <a:r>
              <a:rPr lang="ca-ES" sz="2800" dirty="0" err="1" smtClean="0">
                <a:solidFill>
                  <a:schemeClr val="accent5"/>
                </a:solidFill>
              </a:rPr>
              <a:t>Module</a:t>
            </a:r>
            <a:r>
              <a:rPr lang="ca-ES" sz="2800" dirty="0" smtClean="0">
                <a:solidFill>
                  <a:schemeClr val="accent5"/>
                </a:solidFill>
              </a:rPr>
              <a:t> 3: </a:t>
            </a:r>
            <a:r>
              <a:rPr lang="ca-ES" sz="2800" dirty="0" err="1" smtClean="0">
                <a:solidFill>
                  <a:schemeClr val="accent5"/>
                </a:solidFill>
              </a:rPr>
              <a:t>Catabolism</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Anabolism</a:t>
            </a:r>
            <a:r>
              <a:rPr lang="ca-ES" sz="2800" dirty="0" smtClean="0">
                <a:solidFill>
                  <a:schemeClr val="accent5"/>
                </a:solidFill>
              </a:rPr>
              <a:t> (III): </a:t>
            </a:r>
            <a:r>
              <a:rPr lang="ca-ES" sz="2800" dirty="0" err="1" smtClean="0">
                <a:solidFill>
                  <a:schemeClr val="accent5"/>
                </a:solidFill>
              </a:rPr>
              <a:t>Diet</a:t>
            </a:r>
            <a:endParaRPr lang="ca-ES" sz="2800" dirty="0">
              <a:solidFill>
                <a:schemeClr val="accent5"/>
              </a:solidFill>
            </a:endParaRPr>
          </a:p>
        </p:txBody>
      </p:sp>
      <p:sp>
        <p:nvSpPr>
          <p:cNvPr id="3" name="2 Marcador de contenido"/>
          <p:cNvSpPr>
            <a:spLocks noGrp="1"/>
          </p:cNvSpPr>
          <p:nvPr>
            <p:ph idx="1"/>
          </p:nvPr>
        </p:nvSpPr>
        <p:spPr>
          <a:xfrm>
            <a:off x="332656" y="1763688"/>
            <a:ext cx="6172200" cy="5472608"/>
          </a:xfrm>
        </p:spPr>
        <p:txBody>
          <a:bodyPr>
            <a:normAutofit fontScale="92500" lnSpcReduction="10000"/>
          </a:bodyPr>
          <a:lstStyle/>
          <a:p>
            <a:pPr marL="0" indent="0" algn="just">
              <a:buNone/>
            </a:pPr>
            <a:r>
              <a:rPr lang="en-US" sz="1600" dirty="0" smtClean="0"/>
              <a:t>In this module, all the teams will be again “standard” cells, so needing to synthesize equilibrated amounts of each Biomolecule kinds. As you will be following special demands,  work together with another team, putting in common the pieces form your boxes.</a:t>
            </a:r>
            <a:endParaRPr lang="en-US" sz="1600" dirty="0" smtClean="0"/>
          </a:p>
          <a:p>
            <a:pPr algn="just">
              <a:buFont typeface="+mj-lt"/>
              <a:buAutoNum type="arabicPeriod"/>
            </a:pPr>
            <a:r>
              <a:rPr lang="en-US" sz="1600" dirty="0" smtClean="0"/>
              <a:t>E</a:t>
            </a:r>
            <a:r>
              <a:rPr lang="ca-ES" sz="1600" dirty="0" err="1" smtClean="0"/>
              <a:t>ach</a:t>
            </a:r>
            <a:r>
              <a:rPr lang="ca-ES" sz="1600" dirty="0" smtClean="0"/>
              <a:t> </a:t>
            </a:r>
            <a:r>
              <a:rPr lang="ca-ES" sz="1600" dirty="0" err="1" smtClean="0"/>
              <a:t>team</a:t>
            </a:r>
            <a:r>
              <a:rPr lang="ca-ES" sz="1600" dirty="0" smtClean="0"/>
              <a:t> </a:t>
            </a:r>
            <a:r>
              <a:rPr lang="ca-ES" sz="1600" dirty="0" err="1" smtClean="0"/>
              <a:t>will</a:t>
            </a:r>
            <a:r>
              <a:rPr lang="ca-ES" sz="1600" dirty="0" smtClean="0"/>
              <a:t> </a:t>
            </a:r>
            <a:r>
              <a:rPr lang="ca-ES" sz="1600" dirty="0" err="1" smtClean="0"/>
              <a:t>follow</a:t>
            </a:r>
            <a:r>
              <a:rPr lang="ca-ES" sz="1600" dirty="0" smtClean="0"/>
              <a:t> a </a:t>
            </a:r>
            <a:r>
              <a:rPr lang="ca-ES" sz="1600" dirty="0" err="1" smtClean="0"/>
              <a:t>different</a:t>
            </a:r>
            <a:r>
              <a:rPr lang="ca-ES" sz="1600" dirty="0" smtClean="0"/>
              <a:t> </a:t>
            </a:r>
            <a:r>
              <a:rPr lang="ca-ES" sz="1600" dirty="0" err="1" smtClean="0"/>
              <a:t>diet</a:t>
            </a:r>
            <a:r>
              <a:rPr lang="ca-ES" sz="1600" dirty="0" smtClean="0"/>
              <a:t>, so </a:t>
            </a:r>
            <a:r>
              <a:rPr lang="ca-ES" sz="1600" b="1" dirty="0" smtClean="0"/>
              <a:t>for </a:t>
            </a:r>
            <a:r>
              <a:rPr lang="ca-ES" sz="1600" b="1" dirty="0" err="1" smtClean="0"/>
              <a:t>each</a:t>
            </a:r>
            <a:r>
              <a:rPr lang="ca-ES" sz="1600" b="1" dirty="0" smtClean="0"/>
              <a:t> </a:t>
            </a:r>
            <a:r>
              <a:rPr lang="ca-ES" sz="1600" b="1" dirty="0" err="1" smtClean="0"/>
              <a:t>Ingestion</a:t>
            </a:r>
            <a:r>
              <a:rPr lang="ca-ES" sz="1600" dirty="0" smtClean="0"/>
              <a:t>, </a:t>
            </a:r>
            <a:r>
              <a:rPr lang="ca-ES" sz="1600" dirty="0" err="1" smtClean="0"/>
              <a:t>biomolecules</a:t>
            </a:r>
            <a:r>
              <a:rPr lang="ca-ES" sz="1600" dirty="0" smtClean="0"/>
              <a:t> </a:t>
            </a:r>
            <a:r>
              <a:rPr lang="ca-ES" sz="1600" dirty="0" err="1" smtClean="0"/>
              <a:t>will</a:t>
            </a:r>
            <a:r>
              <a:rPr lang="ca-ES" sz="1600" dirty="0" smtClean="0"/>
              <a:t> be </a:t>
            </a:r>
            <a:r>
              <a:rPr lang="ca-ES" sz="1600" dirty="0" err="1" smtClean="0"/>
              <a:t>the</a:t>
            </a:r>
            <a:r>
              <a:rPr lang="ca-ES" sz="1600" dirty="0" smtClean="0"/>
              <a:t> </a:t>
            </a:r>
            <a:r>
              <a:rPr lang="ca-ES" sz="1600" dirty="0" err="1" smtClean="0"/>
              <a:t>following</a:t>
            </a:r>
            <a:r>
              <a:rPr lang="ca-ES" sz="1600" dirty="0" smtClean="0"/>
              <a:t>:</a:t>
            </a:r>
          </a:p>
          <a:p>
            <a:pPr marL="800100" lvl="1" indent="-342900" algn="just">
              <a:buFont typeface="+mj-lt"/>
              <a:buAutoNum type="alphaLcParenR"/>
            </a:pPr>
            <a:r>
              <a:rPr lang="ca-ES" sz="1600" dirty="0" err="1" smtClean="0"/>
              <a:t>Ultracaloric</a:t>
            </a:r>
            <a:r>
              <a:rPr lang="ca-ES" sz="1600" dirty="0" smtClean="0"/>
              <a:t> </a:t>
            </a:r>
            <a:r>
              <a:rPr lang="ca-ES" sz="1600" dirty="0" err="1" smtClean="0"/>
              <a:t>Diet</a:t>
            </a:r>
            <a:r>
              <a:rPr lang="ca-ES" sz="1600" dirty="0" smtClean="0"/>
              <a:t>: </a:t>
            </a:r>
            <a:r>
              <a:rPr lang="ca-ES" sz="1600" dirty="0" smtClean="0"/>
              <a:t>2 </a:t>
            </a:r>
            <a:r>
              <a:rPr lang="ca-ES" sz="1600" dirty="0" err="1" smtClean="0"/>
              <a:t>Carbohydrates</a:t>
            </a:r>
            <a:r>
              <a:rPr lang="ca-ES" sz="1600" dirty="0" smtClean="0"/>
              <a:t> , 2 </a:t>
            </a:r>
            <a:r>
              <a:rPr lang="ca-ES" sz="1600" dirty="0" err="1" smtClean="0"/>
              <a:t>Lipid</a:t>
            </a:r>
            <a:r>
              <a:rPr lang="ca-ES" sz="1600" dirty="0" smtClean="0"/>
              <a:t>. </a:t>
            </a:r>
            <a:endParaRPr lang="ca-ES" sz="1600" dirty="0"/>
          </a:p>
          <a:p>
            <a:pPr marL="800100" lvl="1" indent="-342900" algn="just">
              <a:buFont typeface="+mj-lt"/>
              <a:buAutoNum type="alphaLcParenR"/>
            </a:pPr>
            <a:r>
              <a:rPr lang="ca-ES" sz="1600" dirty="0" err="1" smtClean="0"/>
              <a:t>Ultraproteic</a:t>
            </a:r>
            <a:r>
              <a:rPr lang="ca-ES" sz="1600" dirty="0" smtClean="0"/>
              <a:t>/</a:t>
            </a:r>
            <a:r>
              <a:rPr lang="ca-ES" sz="1600" dirty="0" err="1" smtClean="0"/>
              <a:t>Paleo</a:t>
            </a:r>
            <a:r>
              <a:rPr lang="ca-ES" sz="1600" dirty="0" smtClean="0"/>
              <a:t> </a:t>
            </a:r>
            <a:r>
              <a:rPr lang="ca-ES" sz="1600" dirty="0" err="1" smtClean="0"/>
              <a:t>Diet</a:t>
            </a:r>
            <a:r>
              <a:rPr lang="ca-ES" sz="1600" dirty="0" smtClean="0"/>
              <a:t>. </a:t>
            </a:r>
            <a:r>
              <a:rPr lang="ca-ES" sz="1600" dirty="0" smtClean="0"/>
              <a:t>2 </a:t>
            </a:r>
            <a:r>
              <a:rPr lang="ca-ES" sz="1600" dirty="0" err="1" smtClean="0"/>
              <a:t>Carbohydrate</a:t>
            </a:r>
            <a:r>
              <a:rPr lang="ca-ES" sz="1600" dirty="0" smtClean="0"/>
              <a:t>, </a:t>
            </a:r>
            <a:r>
              <a:rPr lang="ca-ES" sz="1600" dirty="0" smtClean="0"/>
              <a:t>2 </a:t>
            </a:r>
            <a:r>
              <a:rPr lang="ca-ES" sz="1600" dirty="0" err="1" smtClean="0"/>
              <a:t>Proteins</a:t>
            </a:r>
            <a:r>
              <a:rPr lang="ca-ES" sz="1600" dirty="0"/>
              <a:t>.</a:t>
            </a:r>
            <a:endParaRPr lang="ca-ES" sz="1600" dirty="0" smtClean="0"/>
          </a:p>
          <a:p>
            <a:pPr marL="800100" lvl="1" indent="-342900" algn="just">
              <a:buFont typeface="+mj-lt"/>
              <a:buAutoNum type="alphaLcParenR"/>
            </a:pPr>
            <a:r>
              <a:rPr lang="ca-ES" sz="1600" dirty="0" err="1" smtClean="0"/>
              <a:t>Low-Energy</a:t>
            </a:r>
            <a:r>
              <a:rPr lang="ca-ES" sz="1600" dirty="0" smtClean="0"/>
              <a:t> </a:t>
            </a:r>
            <a:r>
              <a:rPr lang="ca-ES" sz="1600" dirty="0" err="1" smtClean="0"/>
              <a:t>Diet</a:t>
            </a:r>
            <a:r>
              <a:rPr lang="ca-ES" sz="1600" dirty="0" smtClean="0"/>
              <a:t>: </a:t>
            </a:r>
            <a:r>
              <a:rPr lang="ca-ES" sz="1600" dirty="0"/>
              <a:t>2</a:t>
            </a:r>
            <a:r>
              <a:rPr lang="ca-ES" sz="1600" dirty="0" smtClean="0"/>
              <a:t> </a:t>
            </a:r>
            <a:r>
              <a:rPr lang="ca-ES" sz="1600" dirty="0" err="1" smtClean="0"/>
              <a:t>Protein</a:t>
            </a:r>
            <a:r>
              <a:rPr lang="ca-ES" sz="1600" dirty="0" smtClean="0"/>
              <a:t>, 2 Nucleic </a:t>
            </a:r>
            <a:r>
              <a:rPr lang="ca-ES" sz="1600" dirty="0" err="1" smtClean="0"/>
              <a:t>Acid</a:t>
            </a:r>
            <a:r>
              <a:rPr lang="ca-ES" sz="1600" dirty="0" smtClean="0"/>
              <a:t>. </a:t>
            </a:r>
          </a:p>
          <a:p>
            <a:pPr marL="800100" lvl="1" indent="-342900" algn="just">
              <a:buFont typeface="+mj-lt"/>
              <a:buAutoNum type="alphaLcParenR"/>
            </a:pPr>
            <a:r>
              <a:rPr lang="ca-ES" sz="1600" dirty="0" smtClean="0"/>
              <a:t>“</a:t>
            </a:r>
            <a:r>
              <a:rPr lang="ca-ES" sz="1600" dirty="0" err="1" smtClean="0"/>
              <a:t>Depurative</a:t>
            </a:r>
            <a:r>
              <a:rPr lang="ca-ES" sz="1600" dirty="0" smtClean="0"/>
              <a:t>” </a:t>
            </a:r>
            <a:r>
              <a:rPr lang="ca-ES" sz="1600" dirty="0" err="1" smtClean="0"/>
              <a:t>Diet</a:t>
            </a:r>
            <a:r>
              <a:rPr lang="ca-ES" sz="1600" dirty="0" smtClean="0"/>
              <a:t>: 2 Nucleic </a:t>
            </a:r>
            <a:r>
              <a:rPr lang="ca-ES" sz="1600" dirty="0" err="1" smtClean="0"/>
              <a:t>Acid</a:t>
            </a:r>
            <a:r>
              <a:rPr lang="ca-ES" sz="1600" dirty="0" smtClean="0"/>
              <a:t>, </a:t>
            </a:r>
            <a:r>
              <a:rPr lang="ca-ES" sz="1600" dirty="0" smtClean="0"/>
              <a:t>2 </a:t>
            </a:r>
            <a:r>
              <a:rPr lang="ca-ES" sz="1600" dirty="0" err="1" smtClean="0"/>
              <a:t>Carbohydrate</a:t>
            </a:r>
            <a:r>
              <a:rPr lang="ca-ES" sz="1600" dirty="0" smtClean="0"/>
              <a:t>. </a:t>
            </a:r>
            <a:endParaRPr lang="ca-ES" sz="1600" dirty="0" smtClean="0"/>
          </a:p>
          <a:p>
            <a:pPr algn="just">
              <a:buFont typeface="+mj-lt"/>
              <a:buAutoNum type="arabicPeriod"/>
            </a:pPr>
            <a:r>
              <a:rPr lang="ca-ES" sz="1600" b="1" dirty="0" err="1" smtClean="0"/>
              <a:t>Make</a:t>
            </a:r>
            <a:r>
              <a:rPr lang="ca-ES" sz="1600" b="1" dirty="0" smtClean="0"/>
              <a:t> 3 Ingestions </a:t>
            </a:r>
            <a:r>
              <a:rPr lang="ca-ES" sz="1600" dirty="0" smtClean="0"/>
              <a:t>(</a:t>
            </a:r>
            <a:r>
              <a:rPr lang="ca-ES" sz="1600" dirty="0" err="1" smtClean="0"/>
              <a:t>Breakfast</a:t>
            </a:r>
            <a:r>
              <a:rPr lang="ca-ES" sz="1600" dirty="0" smtClean="0"/>
              <a:t>, Lunch, </a:t>
            </a:r>
            <a:r>
              <a:rPr lang="ca-ES" sz="1600" dirty="0" err="1" smtClean="0"/>
              <a:t>Dinner</a:t>
            </a:r>
            <a:r>
              <a:rPr lang="ca-ES" sz="1600" dirty="0" smtClean="0"/>
              <a:t>) </a:t>
            </a:r>
            <a:r>
              <a:rPr lang="ca-ES" sz="1600" dirty="0" err="1" smtClean="0"/>
              <a:t>trying</a:t>
            </a:r>
            <a:r>
              <a:rPr lang="ca-ES" sz="1600" dirty="0" smtClean="0"/>
              <a:t> to </a:t>
            </a:r>
            <a:r>
              <a:rPr lang="ca-ES" sz="1600" dirty="0" err="1" smtClean="0"/>
              <a:t>Keep</a:t>
            </a:r>
            <a:r>
              <a:rPr lang="ca-ES" sz="1600" dirty="0" smtClean="0"/>
              <a:t> </a:t>
            </a:r>
            <a:r>
              <a:rPr lang="ca-ES" sz="1600" dirty="0" err="1" smtClean="0"/>
              <a:t>the</a:t>
            </a:r>
            <a:r>
              <a:rPr lang="ca-ES" sz="1600" dirty="0" smtClean="0"/>
              <a:t> </a:t>
            </a:r>
            <a:r>
              <a:rPr lang="ca-ES" sz="1600" dirty="0" err="1" smtClean="0"/>
              <a:t>survival</a:t>
            </a:r>
            <a:r>
              <a:rPr lang="ca-ES" sz="1600" dirty="0" smtClean="0"/>
              <a:t> </a:t>
            </a:r>
            <a:r>
              <a:rPr lang="ca-ES" sz="1600" dirty="0" err="1" smtClean="0"/>
              <a:t>conditions</a:t>
            </a:r>
            <a:r>
              <a:rPr lang="ca-ES" sz="1600" dirty="0" smtClean="0"/>
              <a:t> </a:t>
            </a:r>
            <a:r>
              <a:rPr lang="ca-ES" sz="1600" dirty="0" err="1" smtClean="0"/>
              <a:t>and</a:t>
            </a:r>
            <a:r>
              <a:rPr lang="ca-ES" sz="1600" dirty="0" smtClean="0"/>
              <a:t> </a:t>
            </a:r>
            <a:r>
              <a:rPr lang="ca-ES" sz="1600" dirty="0" err="1" smtClean="0"/>
              <a:t>synthesizing</a:t>
            </a:r>
            <a:r>
              <a:rPr lang="ca-ES" sz="1600" dirty="0" smtClean="0"/>
              <a:t> </a:t>
            </a:r>
            <a:r>
              <a:rPr lang="ca-ES" sz="1600" dirty="0" err="1" smtClean="0"/>
              <a:t>the</a:t>
            </a:r>
            <a:r>
              <a:rPr lang="ca-ES" sz="1600" dirty="0" smtClean="0"/>
              <a:t> 4 </a:t>
            </a:r>
            <a:r>
              <a:rPr lang="ca-ES" sz="1600" dirty="0" err="1" smtClean="0"/>
              <a:t>different</a:t>
            </a:r>
            <a:r>
              <a:rPr lang="ca-ES" sz="1600" dirty="0" smtClean="0"/>
              <a:t> </a:t>
            </a:r>
            <a:r>
              <a:rPr lang="ca-ES" sz="1600" dirty="0" err="1" smtClean="0"/>
              <a:t>kinds</a:t>
            </a:r>
            <a:r>
              <a:rPr lang="ca-ES" sz="1600" dirty="0" smtClean="0"/>
              <a:t> of </a:t>
            </a:r>
            <a:r>
              <a:rPr lang="ca-ES" sz="1600" dirty="0" err="1" smtClean="0"/>
              <a:t>biomolecules</a:t>
            </a:r>
            <a:r>
              <a:rPr lang="ca-ES" sz="1600" dirty="0" smtClean="0"/>
              <a:t>. </a:t>
            </a:r>
            <a:r>
              <a:rPr lang="ca-ES" sz="1600" dirty="0" err="1"/>
              <a:t>Survival</a:t>
            </a:r>
            <a:r>
              <a:rPr lang="ca-ES" sz="1600" dirty="0"/>
              <a:t> </a:t>
            </a:r>
            <a:r>
              <a:rPr lang="ca-ES" sz="1600" dirty="0" err="1"/>
              <a:t>Conditions</a:t>
            </a:r>
            <a:r>
              <a:rPr lang="ca-ES" sz="1600" dirty="0"/>
              <a:t>: a minimal </a:t>
            </a:r>
            <a:r>
              <a:rPr lang="ca-ES" sz="1600" dirty="0" err="1"/>
              <a:t>energy</a:t>
            </a:r>
            <a:r>
              <a:rPr lang="ca-ES" sz="1600" dirty="0"/>
              <a:t> (6 U) </a:t>
            </a:r>
            <a:r>
              <a:rPr lang="ca-ES" sz="1600" dirty="0" err="1"/>
              <a:t>and</a:t>
            </a:r>
            <a:r>
              <a:rPr lang="ca-ES" sz="1600" dirty="0"/>
              <a:t> maximal </a:t>
            </a:r>
            <a:r>
              <a:rPr lang="ca-ES" sz="1600" dirty="0" err="1"/>
              <a:t>Oxidized</a:t>
            </a:r>
            <a:r>
              <a:rPr lang="ca-ES" sz="1600" dirty="0"/>
              <a:t> </a:t>
            </a:r>
            <a:r>
              <a:rPr lang="ca-ES" sz="1600" dirty="0" err="1"/>
              <a:t>Carbon</a:t>
            </a:r>
            <a:r>
              <a:rPr lang="ca-ES" sz="1600" dirty="0"/>
              <a:t> </a:t>
            </a:r>
            <a:r>
              <a:rPr lang="ca-ES" sz="1600" dirty="0" err="1"/>
              <a:t>Chains</a:t>
            </a:r>
            <a:r>
              <a:rPr lang="ca-ES" sz="1600" dirty="0"/>
              <a:t> </a:t>
            </a:r>
            <a:r>
              <a:rPr lang="ca-ES" sz="1600" dirty="0"/>
              <a:t>(CO</a:t>
            </a:r>
            <a:r>
              <a:rPr lang="ca-ES" sz="1600" baseline="-25000" dirty="0"/>
              <a:t>2</a:t>
            </a:r>
            <a:r>
              <a:rPr lang="ca-ES" sz="1600" dirty="0"/>
              <a:t> = 16 U</a:t>
            </a:r>
            <a:r>
              <a:rPr lang="ca-ES" sz="1600" dirty="0" smtClean="0"/>
              <a:t>) </a:t>
            </a:r>
            <a:r>
              <a:rPr lang="ca-ES" sz="1600" dirty="0"/>
              <a:t>units per cell </a:t>
            </a:r>
            <a:r>
              <a:rPr lang="ca-ES" sz="1600" dirty="0" err="1"/>
              <a:t>and</a:t>
            </a:r>
            <a:r>
              <a:rPr lang="ca-ES" sz="1600" dirty="0"/>
              <a:t> </a:t>
            </a:r>
            <a:r>
              <a:rPr lang="ca-ES" sz="1600" dirty="0" err="1"/>
              <a:t>an</a:t>
            </a:r>
            <a:r>
              <a:rPr lang="ca-ES" sz="1600" dirty="0"/>
              <a:t> </a:t>
            </a:r>
            <a:r>
              <a:rPr lang="ca-ES" sz="1600" dirty="0" err="1"/>
              <a:t>amount</a:t>
            </a:r>
            <a:r>
              <a:rPr lang="ca-ES" sz="1600" dirty="0"/>
              <a:t> of </a:t>
            </a:r>
            <a:r>
              <a:rPr lang="ca-ES" sz="1600" dirty="0" err="1"/>
              <a:t>free</a:t>
            </a:r>
            <a:r>
              <a:rPr lang="ca-ES" sz="1600" dirty="0"/>
              <a:t> N </a:t>
            </a:r>
            <a:r>
              <a:rPr lang="ca-ES" sz="1600" dirty="0" err="1"/>
              <a:t>between</a:t>
            </a:r>
            <a:r>
              <a:rPr lang="ca-ES" sz="1600" dirty="0"/>
              <a:t> 8 </a:t>
            </a:r>
            <a:r>
              <a:rPr lang="ca-ES" sz="1600" dirty="0" err="1"/>
              <a:t>and</a:t>
            </a:r>
            <a:r>
              <a:rPr lang="ca-ES" sz="1600" dirty="0"/>
              <a:t> 12 U) (</a:t>
            </a:r>
            <a:r>
              <a:rPr lang="ca-ES" sz="1600" dirty="0" err="1"/>
              <a:t>regardless</a:t>
            </a:r>
            <a:r>
              <a:rPr lang="ca-ES" sz="1600" dirty="0"/>
              <a:t> </a:t>
            </a:r>
            <a:r>
              <a:rPr lang="ca-ES" sz="1600" dirty="0" err="1"/>
              <a:t>ot</a:t>
            </a:r>
            <a:r>
              <a:rPr lang="ca-ES" sz="1600" dirty="0"/>
              <a:t> </a:t>
            </a:r>
            <a:r>
              <a:rPr lang="ca-ES" sz="1600" dirty="0" err="1"/>
              <a:t>the</a:t>
            </a:r>
            <a:r>
              <a:rPr lang="ca-ES" sz="1600" dirty="0"/>
              <a:t> Cell </a:t>
            </a:r>
            <a:r>
              <a:rPr lang="ca-ES" sz="1600" dirty="0" err="1"/>
              <a:t>type</a:t>
            </a:r>
            <a:r>
              <a:rPr lang="ca-ES" sz="1600" dirty="0"/>
              <a:t>). Cells </a:t>
            </a:r>
            <a:r>
              <a:rPr lang="ca-ES" sz="1600" dirty="0" err="1"/>
              <a:t>not</a:t>
            </a:r>
            <a:r>
              <a:rPr lang="ca-ES" sz="1600" dirty="0"/>
              <a:t> </a:t>
            </a:r>
            <a:r>
              <a:rPr lang="ca-ES" sz="1600" dirty="0" err="1"/>
              <a:t>getting</a:t>
            </a:r>
            <a:r>
              <a:rPr lang="ca-ES" sz="1600" dirty="0"/>
              <a:t> </a:t>
            </a:r>
            <a:r>
              <a:rPr lang="ca-ES" sz="1600" dirty="0" err="1"/>
              <a:t>this</a:t>
            </a:r>
            <a:r>
              <a:rPr lang="ca-ES" sz="1600" dirty="0"/>
              <a:t> </a:t>
            </a:r>
            <a:r>
              <a:rPr lang="ca-ES" sz="1600" dirty="0" err="1"/>
              <a:t>conditions</a:t>
            </a:r>
            <a:r>
              <a:rPr lang="ca-ES" sz="1600" dirty="0"/>
              <a:t> </a:t>
            </a:r>
            <a:r>
              <a:rPr lang="ca-ES" sz="1600" dirty="0" err="1"/>
              <a:t>will</a:t>
            </a:r>
            <a:r>
              <a:rPr lang="ca-ES" sz="1600" dirty="0"/>
              <a:t> Die. </a:t>
            </a:r>
            <a:endParaRPr lang="ca-ES" sz="1600" dirty="0"/>
          </a:p>
          <a:p>
            <a:pPr algn="just">
              <a:buFont typeface="+mj-lt"/>
              <a:buAutoNum type="arabicPeriod"/>
            </a:pPr>
            <a:r>
              <a:rPr lang="ca-ES" sz="1600" dirty="0" err="1" smtClean="0"/>
              <a:t>Observe</a:t>
            </a:r>
            <a:r>
              <a:rPr lang="ca-ES" sz="1600" dirty="0" smtClean="0"/>
              <a:t> </a:t>
            </a:r>
            <a:r>
              <a:rPr lang="ca-ES" sz="1600" dirty="0" err="1" smtClean="0"/>
              <a:t>the</a:t>
            </a:r>
            <a:r>
              <a:rPr lang="ca-ES" sz="1600" dirty="0" smtClean="0"/>
              <a:t> content of </a:t>
            </a:r>
            <a:r>
              <a:rPr lang="ca-ES" sz="1600" dirty="0" err="1" smtClean="0"/>
              <a:t>your</a:t>
            </a:r>
            <a:r>
              <a:rPr lang="ca-ES" sz="1600" dirty="0" smtClean="0"/>
              <a:t> cell </a:t>
            </a:r>
            <a:r>
              <a:rPr lang="ca-ES" sz="1600" dirty="0" err="1" smtClean="0"/>
              <a:t>and</a:t>
            </a:r>
            <a:r>
              <a:rPr lang="ca-ES" sz="1600" dirty="0" smtClean="0"/>
              <a:t> compare </a:t>
            </a:r>
            <a:r>
              <a:rPr lang="ca-ES" sz="1600" dirty="0" err="1" smtClean="0"/>
              <a:t>it</a:t>
            </a:r>
            <a:r>
              <a:rPr lang="ca-ES" sz="1600" dirty="0" smtClean="0"/>
              <a:t> </a:t>
            </a:r>
            <a:r>
              <a:rPr lang="ca-ES" sz="1600" dirty="0" err="1" smtClean="0"/>
              <a:t>with</a:t>
            </a:r>
            <a:r>
              <a:rPr lang="ca-ES" sz="1600" dirty="0" smtClean="0"/>
              <a:t> </a:t>
            </a:r>
            <a:r>
              <a:rPr lang="ca-ES" sz="1600" dirty="0" err="1" smtClean="0"/>
              <a:t>your</a:t>
            </a:r>
            <a:r>
              <a:rPr lang="ca-ES" sz="1600" dirty="0" smtClean="0"/>
              <a:t> </a:t>
            </a:r>
            <a:r>
              <a:rPr lang="ca-ES" sz="1600" dirty="0" err="1" smtClean="0"/>
              <a:t>other</a:t>
            </a:r>
            <a:r>
              <a:rPr lang="ca-ES" sz="1600" dirty="0" smtClean="0"/>
              <a:t> </a:t>
            </a:r>
            <a:r>
              <a:rPr lang="ca-ES" sz="1600" dirty="0" err="1" smtClean="0"/>
              <a:t>classmates</a:t>
            </a:r>
            <a:r>
              <a:rPr lang="ca-ES" sz="1600" dirty="0" smtClean="0"/>
              <a:t> </a:t>
            </a:r>
            <a:r>
              <a:rPr lang="ca-ES" sz="1600" dirty="0" err="1" smtClean="0"/>
              <a:t>that</a:t>
            </a:r>
            <a:r>
              <a:rPr lang="ca-ES" sz="1600" dirty="0" smtClean="0"/>
              <a:t> </a:t>
            </a:r>
            <a:r>
              <a:rPr lang="ca-ES" sz="1600" dirty="0" err="1" smtClean="0"/>
              <a:t>have</a:t>
            </a:r>
            <a:r>
              <a:rPr lang="ca-ES" sz="1600" dirty="0" smtClean="0"/>
              <a:t> </a:t>
            </a:r>
            <a:r>
              <a:rPr lang="ca-ES" sz="1600" dirty="0" err="1" smtClean="0"/>
              <a:t>different</a:t>
            </a:r>
            <a:r>
              <a:rPr lang="ca-ES" sz="1600" dirty="0" smtClean="0"/>
              <a:t> cell </a:t>
            </a:r>
            <a:r>
              <a:rPr lang="ca-ES" sz="1600" dirty="0" err="1" smtClean="0"/>
              <a:t>types</a:t>
            </a:r>
            <a:r>
              <a:rPr lang="ca-ES" sz="1600" dirty="0" smtClean="0"/>
              <a:t>. </a:t>
            </a:r>
            <a:r>
              <a:rPr lang="ca-ES" sz="1600" dirty="0" err="1" smtClean="0"/>
              <a:t>Take</a:t>
            </a:r>
            <a:r>
              <a:rPr lang="ca-ES" sz="1600" dirty="0" smtClean="0"/>
              <a:t> a </a:t>
            </a:r>
            <a:r>
              <a:rPr lang="ca-ES" sz="1600" dirty="0" err="1" smtClean="0"/>
              <a:t>look</a:t>
            </a:r>
            <a:r>
              <a:rPr lang="ca-ES" sz="1600" dirty="0" smtClean="0"/>
              <a:t> </a:t>
            </a:r>
            <a:r>
              <a:rPr lang="ca-ES" sz="1600" dirty="0" err="1" smtClean="0"/>
              <a:t>at</a:t>
            </a:r>
            <a:r>
              <a:rPr lang="ca-ES" sz="1600" dirty="0" smtClean="0"/>
              <a:t> </a:t>
            </a:r>
            <a:r>
              <a:rPr lang="ca-ES" sz="1600" dirty="0" err="1" smtClean="0"/>
              <a:t>the</a:t>
            </a:r>
            <a:r>
              <a:rPr lang="ca-ES" sz="1600" dirty="0" smtClean="0"/>
              <a:t> </a:t>
            </a:r>
            <a:r>
              <a:rPr lang="ca-ES" sz="1600" dirty="0" err="1" smtClean="0"/>
              <a:t>metabolites</a:t>
            </a:r>
            <a:r>
              <a:rPr lang="ca-ES" sz="1600" dirty="0" smtClean="0"/>
              <a:t> in </a:t>
            </a:r>
            <a:r>
              <a:rPr lang="ca-ES" sz="1600" dirty="0" err="1" smtClean="0"/>
              <a:t>each</a:t>
            </a:r>
            <a:r>
              <a:rPr lang="ca-ES" sz="1600" dirty="0" smtClean="0"/>
              <a:t> </a:t>
            </a:r>
            <a:r>
              <a:rPr lang="ca-ES" sz="1600" dirty="0" err="1" smtClean="0"/>
              <a:t>case</a:t>
            </a:r>
            <a:r>
              <a:rPr lang="ca-ES" sz="1600" dirty="0" smtClean="0"/>
              <a:t>: </a:t>
            </a:r>
            <a:r>
              <a:rPr lang="ca-ES" sz="1600" dirty="0" err="1" smtClean="0"/>
              <a:t>are</a:t>
            </a:r>
            <a:r>
              <a:rPr lang="ca-ES" sz="1600" dirty="0" smtClean="0"/>
              <a:t> </a:t>
            </a:r>
            <a:r>
              <a:rPr lang="ca-ES" sz="1600" dirty="0" err="1" smtClean="0"/>
              <a:t>they</a:t>
            </a:r>
            <a:r>
              <a:rPr lang="ca-ES" sz="1600" dirty="0" smtClean="0"/>
              <a:t> </a:t>
            </a:r>
            <a:r>
              <a:rPr lang="ca-ES" sz="1600" dirty="0" err="1" smtClean="0"/>
              <a:t>different</a:t>
            </a:r>
            <a:r>
              <a:rPr lang="ca-ES" sz="1600" dirty="0" smtClean="0"/>
              <a:t>? </a:t>
            </a:r>
            <a:r>
              <a:rPr lang="ca-ES" sz="1600" dirty="0" err="1" smtClean="0"/>
              <a:t>Why</a:t>
            </a:r>
            <a:r>
              <a:rPr lang="ca-ES" sz="1600" dirty="0" smtClean="0"/>
              <a:t>? </a:t>
            </a:r>
            <a:r>
              <a:rPr lang="ca-ES" sz="1600" dirty="0" err="1" smtClean="0"/>
              <a:t>Are</a:t>
            </a:r>
            <a:r>
              <a:rPr lang="ca-ES" sz="1600" dirty="0" smtClean="0"/>
              <a:t> </a:t>
            </a:r>
            <a:r>
              <a:rPr lang="ca-ES" sz="1600" dirty="0" err="1" smtClean="0"/>
              <a:t>there</a:t>
            </a:r>
            <a:r>
              <a:rPr lang="ca-ES" sz="1600" dirty="0" smtClean="0"/>
              <a:t> </a:t>
            </a:r>
            <a:r>
              <a:rPr lang="ca-ES" sz="1600" dirty="0" err="1"/>
              <a:t>d</a:t>
            </a:r>
            <a:r>
              <a:rPr lang="ca-ES" sz="1600" dirty="0" err="1" smtClean="0"/>
              <a:t>ead</a:t>
            </a:r>
            <a:r>
              <a:rPr lang="ca-ES" sz="1600" dirty="0" smtClean="0"/>
              <a:t> cells? </a:t>
            </a:r>
            <a:r>
              <a:rPr lang="ca-ES" sz="1600" dirty="0" err="1" smtClean="0"/>
              <a:t>Why</a:t>
            </a:r>
            <a:r>
              <a:rPr lang="ca-ES" sz="1600" dirty="0" smtClean="0"/>
              <a:t>? </a:t>
            </a:r>
            <a:r>
              <a:rPr lang="ca-ES" sz="1600" dirty="0" err="1" smtClean="0"/>
              <a:t>If</a:t>
            </a:r>
            <a:r>
              <a:rPr lang="ca-ES" sz="1600" dirty="0" smtClean="0"/>
              <a:t> all of </a:t>
            </a:r>
            <a:r>
              <a:rPr lang="ca-ES" sz="1600" dirty="0" err="1" smtClean="0"/>
              <a:t>the</a:t>
            </a:r>
            <a:r>
              <a:rPr lang="ca-ES" sz="1600" dirty="0" smtClean="0"/>
              <a:t> cells </a:t>
            </a:r>
            <a:r>
              <a:rPr lang="ca-ES" sz="1600" dirty="0" err="1" smtClean="0"/>
              <a:t>have</a:t>
            </a:r>
            <a:r>
              <a:rPr lang="ca-ES" sz="1600" dirty="0" smtClean="0"/>
              <a:t> </a:t>
            </a:r>
            <a:r>
              <a:rPr lang="ca-ES" sz="1600" dirty="0" err="1" smtClean="0"/>
              <a:t>the</a:t>
            </a:r>
            <a:r>
              <a:rPr lang="ca-ES" sz="1600" dirty="0" smtClean="0"/>
              <a:t> </a:t>
            </a:r>
            <a:r>
              <a:rPr lang="ca-ES" sz="1600" dirty="0" err="1" smtClean="0"/>
              <a:t>same</a:t>
            </a:r>
            <a:r>
              <a:rPr lang="ca-ES" sz="1600" dirty="0" smtClean="0"/>
              <a:t> </a:t>
            </a:r>
            <a:r>
              <a:rPr lang="ca-ES" sz="1600" dirty="0" err="1" smtClean="0"/>
              <a:t>diet</a:t>
            </a:r>
            <a:r>
              <a:rPr lang="ca-ES" sz="1600" dirty="0" smtClean="0"/>
              <a:t>, </a:t>
            </a:r>
            <a:r>
              <a:rPr lang="ca-ES" sz="1600" dirty="0" err="1" smtClean="0"/>
              <a:t>would</a:t>
            </a:r>
            <a:r>
              <a:rPr lang="ca-ES" sz="1600" dirty="0" smtClean="0"/>
              <a:t> </a:t>
            </a:r>
            <a:r>
              <a:rPr lang="ca-ES" sz="1600" dirty="0" err="1" smtClean="0"/>
              <a:t>the</a:t>
            </a:r>
            <a:r>
              <a:rPr lang="ca-ES" sz="1600" dirty="0" smtClean="0"/>
              <a:t> </a:t>
            </a:r>
            <a:r>
              <a:rPr lang="ca-ES" sz="1600" dirty="0" err="1" smtClean="0"/>
              <a:t>problem</a:t>
            </a:r>
            <a:r>
              <a:rPr lang="ca-ES" sz="1600" dirty="0" smtClean="0"/>
              <a:t> be </a:t>
            </a:r>
            <a:r>
              <a:rPr lang="ca-ES" sz="1600" dirty="0" err="1" smtClean="0"/>
              <a:t>solved</a:t>
            </a:r>
            <a:r>
              <a:rPr lang="ca-ES" sz="1600" dirty="0" smtClean="0"/>
              <a:t> as in </a:t>
            </a:r>
            <a:r>
              <a:rPr lang="ca-ES" sz="1600" dirty="0" err="1" smtClean="0"/>
              <a:t>the</a:t>
            </a:r>
            <a:r>
              <a:rPr lang="ca-ES" sz="1600" dirty="0" smtClean="0"/>
              <a:t> </a:t>
            </a:r>
            <a:r>
              <a:rPr lang="ca-ES" sz="1600" dirty="0" err="1" smtClean="0"/>
              <a:t>previous</a:t>
            </a:r>
            <a:r>
              <a:rPr lang="ca-ES" sz="1600" dirty="0" smtClean="0"/>
              <a:t> </a:t>
            </a:r>
            <a:r>
              <a:rPr lang="ca-ES" sz="1600" dirty="0" err="1" smtClean="0"/>
              <a:t>step</a:t>
            </a:r>
            <a:r>
              <a:rPr lang="ca-ES" sz="1600" dirty="0" smtClean="0"/>
              <a:t>, </a:t>
            </a:r>
            <a:r>
              <a:rPr lang="ca-ES" sz="1600" dirty="0" err="1" smtClean="0"/>
              <a:t>exchanging</a:t>
            </a:r>
            <a:r>
              <a:rPr lang="ca-ES" sz="1600" dirty="0" smtClean="0"/>
              <a:t> bioelements or </a:t>
            </a:r>
            <a:r>
              <a:rPr lang="ca-ES" sz="1600" dirty="0" err="1" smtClean="0"/>
              <a:t>molecules</a:t>
            </a:r>
            <a:r>
              <a:rPr lang="ca-ES" sz="1600" dirty="0" smtClean="0"/>
              <a:t>? </a:t>
            </a:r>
            <a:r>
              <a:rPr lang="ca-ES" sz="1600" dirty="0" err="1" smtClean="0"/>
              <a:t>Why</a:t>
            </a:r>
            <a:r>
              <a:rPr lang="ca-ES" sz="1600" dirty="0" smtClean="0"/>
              <a:t>?</a:t>
            </a:r>
          </a:p>
          <a:p>
            <a:pPr algn="just">
              <a:buFont typeface="+mj-lt"/>
              <a:buAutoNum type="arabicPeriod"/>
            </a:pPr>
            <a:r>
              <a:rPr lang="ca-ES" sz="1600" dirty="0" err="1" smtClean="0"/>
              <a:t>Which</a:t>
            </a:r>
            <a:r>
              <a:rPr lang="ca-ES" sz="1600" dirty="0" smtClean="0"/>
              <a:t> cell </a:t>
            </a:r>
            <a:r>
              <a:rPr lang="ca-ES" sz="1600" dirty="0" err="1" smtClean="0"/>
              <a:t>kinds</a:t>
            </a:r>
            <a:r>
              <a:rPr lang="ca-ES" sz="1600" dirty="0" smtClean="0"/>
              <a:t> </a:t>
            </a:r>
            <a:r>
              <a:rPr lang="ca-ES" sz="1600" dirty="0" err="1" smtClean="0"/>
              <a:t>from</a:t>
            </a:r>
            <a:r>
              <a:rPr lang="ca-ES" sz="1600" dirty="0" smtClean="0"/>
              <a:t> </a:t>
            </a:r>
            <a:r>
              <a:rPr lang="ca-ES" sz="1600" dirty="0" err="1" smtClean="0"/>
              <a:t>Module</a:t>
            </a:r>
            <a:r>
              <a:rPr lang="ca-ES" sz="1600" dirty="0" smtClean="0"/>
              <a:t> 2</a:t>
            </a:r>
            <a:r>
              <a:rPr lang="ca-ES" sz="1600" dirty="0" smtClean="0"/>
              <a:t> </a:t>
            </a:r>
            <a:r>
              <a:rPr lang="ca-ES" sz="1600" dirty="0" err="1" smtClean="0"/>
              <a:t>would</a:t>
            </a:r>
            <a:r>
              <a:rPr lang="ca-ES" sz="1600" dirty="0" smtClean="0"/>
              <a:t> </a:t>
            </a:r>
            <a:r>
              <a:rPr lang="ca-ES" sz="1600" dirty="0" err="1" smtClean="0"/>
              <a:t>suffer</a:t>
            </a:r>
            <a:r>
              <a:rPr lang="ca-ES" sz="1600" dirty="0" smtClean="0"/>
              <a:t> </a:t>
            </a:r>
            <a:r>
              <a:rPr lang="ca-ES" sz="1600" dirty="0" err="1" smtClean="0"/>
              <a:t>the</a:t>
            </a:r>
            <a:r>
              <a:rPr lang="ca-ES" sz="1600" dirty="0" smtClean="0"/>
              <a:t> </a:t>
            </a:r>
            <a:r>
              <a:rPr lang="ca-ES" sz="1600" dirty="0" err="1" smtClean="0"/>
              <a:t>more</a:t>
            </a:r>
            <a:r>
              <a:rPr lang="ca-ES" sz="1600" dirty="0" smtClean="0"/>
              <a:t> </a:t>
            </a:r>
            <a:r>
              <a:rPr lang="ca-ES" sz="1600" dirty="0" err="1" smtClean="0"/>
              <a:t>each</a:t>
            </a:r>
            <a:r>
              <a:rPr lang="ca-ES" sz="1600" dirty="0" smtClean="0"/>
              <a:t> of </a:t>
            </a:r>
            <a:r>
              <a:rPr lang="ca-ES" sz="1600" dirty="0" err="1" smtClean="0"/>
              <a:t>these</a:t>
            </a:r>
            <a:r>
              <a:rPr lang="ca-ES" sz="1600" dirty="0" smtClean="0"/>
              <a:t> </a:t>
            </a:r>
            <a:r>
              <a:rPr lang="ca-ES" sz="1600" dirty="0" err="1" smtClean="0"/>
              <a:t>diets</a:t>
            </a:r>
            <a:r>
              <a:rPr lang="ca-ES" sz="1600" dirty="0" smtClean="0"/>
              <a:t>? </a:t>
            </a:r>
            <a:r>
              <a:rPr lang="ca-ES" sz="1600" dirty="0" err="1" smtClean="0"/>
              <a:t>Which</a:t>
            </a:r>
            <a:r>
              <a:rPr lang="ca-ES" sz="1600" dirty="0" smtClean="0"/>
              <a:t> </a:t>
            </a:r>
            <a:r>
              <a:rPr lang="ca-ES" sz="1600" dirty="0" err="1" smtClean="0"/>
              <a:t>are</a:t>
            </a:r>
            <a:r>
              <a:rPr lang="ca-ES" sz="1600" dirty="0" smtClean="0"/>
              <a:t> </a:t>
            </a:r>
            <a:r>
              <a:rPr lang="ca-ES" sz="1600" dirty="0" err="1" smtClean="0"/>
              <a:t>the</a:t>
            </a:r>
            <a:r>
              <a:rPr lang="ca-ES" sz="1600" dirty="0" smtClean="0"/>
              <a:t> </a:t>
            </a:r>
            <a:r>
              <a:rPr lang="ca-ES" sz="1600" dirty="0" err="1" smtClean="0"/>
              <a:t>expectable</a:t>
            </a:r>
            <a:r>
              <a:rPr lang="ca-ES" sz="1600" dirty="0" smtClean="0"/>
              <a:t> </a:t>
            </a:r>
            <a:r>
              <a:rPr lang="ca-ES" sz="1600" dirty="0" err="1" smtClean="0"/>
              <a:t>diseases</a:t>
            </a:r>
            <a:r>
              <a:rPr lang="ca-ES" sz="1600" dirty="0" smtClean="0"/>
              <a:t>?</a:t>
            </a:r>
            <a:endParaRPr lang="ca-ES" sz="1600" dirty="0" smtClean="0">
              <a:solidFill>
                <a:schemeClr val="bg1">
                  <a:lumMod val="50000"/>
                </a:schemeClr>
              </a:solidFill>
            </a:endParaRPr>
          </a:p>
          <a:p>
            <a:pPr marL="457200" lvl="1" indent="0">
              <a:buNone/>
            </a:pPr>
            <a:endParaRPr lang="ca-ES" sz="1200" dirty="0">
              <a:solidFill>
                <a:schemeClr val="bg1">
                  <a:lumMod val="50000"/>
                </a:schemeClr>
              </a:solidFill>
            </a:endParaRPr>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9" name="8 CuadroTexto"/>
          <p:cNvSpPr txBox="1"/>
          <p:nvPr/>
        </p:nvSpPr>
        <p:spPr>
          <a:xfrm>
            <a:off x="0" y="7781949"/>
            <a:ext cx="6957392" cy="1384995"/>
          </a:xfrm>
          <a:prstGeom prst="rect">
            <a:avLst/>
          </a:prstGeom>
          <a:solidFill>
            <a:schemeClr val="accent5"/>
          </a:solidFill>
        </p:spPr>
        <p:txBody>
          <a:bodyPr wrap="square" rtlCol="0">
            <a:spAutoFit/>
          </a:bodyPr>
          <a:lstStyle/>
          <a:p>
            <a:pPr marL="358775"/>
            <a:r>
              <a:rPr lang="ca-ES" sz="1400" dirty="0" smtClean="0">
                <a:solidFill>
                  <a:schemeClr val="bg1"/>
                </a:solidFill>
              </a:rPr>
              <a:t>.</a:t>
            </a:r>
            <a:endParaRPr lang="ca-ES" sz="1400" dirty="0" smtClean="0">
              <a:solidFill>
                <a:schemeClr val="bg1"/>
              </a:solidFill>
            </a:endParaRPr>
          </a:p>
          <a:p>
            <a:pPr marL="342900" indent="-342900">
              <a:buAutoNum type="arabicParenR"/>
            </a:pPr>
            <a:endParaRPr lang="ca-ES" sz="1400" b="1" dirty="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a:p>
            <a:pPr marL="342900" indent="-342900">
              <a:buAutoNum type="arabicParenR"/>
            </a:pPr>
            <a:endParaRPr lang="ca-ES" sz="1400" b="1" dirty="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p:txBody>
      </p:sp>
      <p:sp>
        <p:nvSpPr>
          <p:cNvPr id="10" name="9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880492" y="7232560"/>
            <a:ext cx="5877272" cy="369332"/>
          </a:xfrm>
          <a:prstGeom prst="rect">
            <a:avLst/>
          </a:prstGeom>
          <a:noFill/>
        </p:spPr>
        <p:txBody>
          <a:bodyPr wrap="square" rtlCol="0">
            <a:spAutoFit/>
          </a:bodyPr>
          <a:lstStyle/>
          <a:p>
            <a:pPr algn="r"/>
            <a:r>
              <a:rPr lang="ca-ES" b="1" dirty="0" err="1" smtClean="0">
                <a:solidFill>
                  <a:schemeClr val="accent5"/>
                </a:solidFill>
              </a:rPr>
              <a:t>If</a:t>
            </a:r>
            <a:r>
              <a:rPr lang="ca-ES" b="1" dirty="0" smtClean="0">
                <a:solidFill>
                  <a:schemeClr val="accent5"/>
                </a:solidFill>
              </a:rPr>
              <a:t> </a:t>
            </a:r>
            <a:r>
              <a:rPr lang="ca-ES" b="1" dirty="0" err="1" smtClean="0">
                <a:solidFill>
                  <a:schemeClr val="accent5"/>
                </a:solidFill>
              </a:rPr>
              <a:t>you</a:t>
            </a:r>
            <a:r>
              <a:rPr lang="ca-ES" b="1" dirty="0" smtClean="0">
                <a:solidFill>
                  <a:schemeClr val="accent5"/>
                </a:solidFill>
              </a:rPr>
              <a:t> </a:t>
            </a:r>
            <a:r>
              <a:rPr lang="ca-ES" b="1" dirty="0" err="1" smtClean="0">
                <a:solidFill>
                  <a:schemeClr val="accent5"/>
                </a:solidFill>
              </a:rPr>
              <a:t>success</a:t>
            </a:r>
            <a:r>
              <a:rPr lang="ca-ES" b="1" dirty="0" smtClean="0">
                <a:solidFill>
                  <a:schemeClr val="accent5"/>
                </a:solidFill>
              </a:rPr>
              <a:t>: get 2 </a:t>
            </a:r>
            <a:r>
              <a:rPr lang="ca-ES" b="1" dirty="0" err="1" smtClean="0">
                <a:solidFill>
                  <a:schemeClr val="accent5"/>
                </a:solidFill>
              </a:rPr>
              <a:t>life</a:t>
            </a:r>
            <a:r>
              <a:rPr lang="ca-ES" b="1" dirty="0" smtClean="0">
                <a:solidFill>
                  <a:schemeClr val="accent5"/>
                </a:solidFill>
              </a:rPr>
              <a:t> </a:t>
            </a:r>
            <a:r>
              <a:rPr lang="ca-ES" b="1" dirty="0" err="1" smtClean="0">
                <a:solidFill>
                  <a:schemeClr val="accent5"/>
                </a:solidFill>
              </a:rPr>
              <a:t>points</a:t>
            </a:r>
            <a:r>
              <a:rPr lang="ca-ES" b="1" dirty="0" smtClean="0">
                <a:solidFill>
                  <a:schemeClr val="accent5"/>
                </a:solidFill>
              </a:rPr>
              <a:t>. </a:t>
            </a:r>
            <a:r>
              <a:rPr lang="ca-ES" b="1" dirty="0" err="1" smtClean="0">
                <a:solidFill>
                  <a:schemeClr val="accent5"/>
                </a:solidFill>
              </a:rPr>
              <a:t>If</a:t>
            </a:r>
            <a:r>
              <a:rPr lang="ca-ES" b="1" dirty="0" smtClean="0">
                <a:solidFill>
                  <a:schemeClr val="accent5"/>
                </a:solidFill>
              </a:rPr>
              <a:t> </a:t>
            </a:r>
            <a:r>
              <a:rPr lang="ca-ES" b="1" dirty="0" err="1" smtClean="0">
                <a:solidFill>
                  <a:schemeClr val="accent5"/>
                </a:solidFill>
              </a:rPr>
              <a:t>not</a:t>
            </a:r>
            <a:r>
              <a:rPr lang="ca-ES" b="1" dirty="0" smtClean="0">
                <a:solidFill>
                  <a:schemeClr val="accent5"/>
                </a:solidFill>
              </a:rPr>
              <a:t>: </a:t>
            </a:r>
            <a:r>
              <a:rPr lang="ca-ES" b="1" dirty="0" err="1" smtClean="0">
                <a:solidFill>
                  <a:schemeClr val="accent5"/>
                </a:solidFill>
              </a:rPr>
              <a:t>lose</a:t>
            </a:r>
            <a:r>
              <a:rPr lang="ca-ES" b="1" dirty="0" smtClean="0">
                <a:solidFill>
                  <a:schemeClr val="accent5"/>
                </a:solidFill>
              </a:rPr>
              <a:t> 3 </a:t>
            </a:r>
            <a:r>
              <a:rPr lang="ca-ES" b="1" dirty="0" err="1" smtClean="0">
                <a:solidFill>
                  <a:schemeClr val="accent5"/>
                </a:solidFill>
              </a:rPr>
              <a:t>life</a:t>
            </a:r>
            <a:r>
              <a:rPr lang="ca-ES" b="1" dirty="0" smtClean="0">
                <a:solidFill>
                  <a:schemeClr val="accent5"/>
                </a:solidFill>
              </a:rPr>
              <a:t> </a:t>
            </a:r>
            <a:r>
              <a:rPr lang="ca-ES" b="1" dirty="0" err="1" smtClean="0">
                <a:solidFill>
                  <a:schemeClr val="accent5"/>
                </a:solidFill>
              </a:rPr>
              <a:t>points</a:t>
            </a:r>
            <a:endParaRPr lang="es-ES" b="1" dirty="0">
              <a:solidFill>
                <a:schemeClr val="accent5"/>
              </a:solidFill>
            </a:endParaRPr>
          </a:p>
        </p:txBody>
      </p:sp>
    </p:spTree>
    <p:extLst>
      <p:ext uri="{BB962C8B-B14F-4D97-AF65-F5344CB8AC3E}">
        <p14:creationId xmlns:p14="http://schemas.microsoft.com/office/powerpoint/2010/main" val="228336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0962" y="654216"/>
            <a:ext cx="6172200" cy="1037464"/>
          </a:xfrm>
        </p:spPr>
        <p:txBody>
          <a:bodyPr>
            <a:normAutofit/>
          </a:bodyPr>
          <a:lstStyle/>
          <a:p>
            <a:r>
              <a:rPr lang="ca-ES" sz="2800" dirty="0" err="1" smtClean="0">
                <a:solidFill>
                  <a:schemeClr val="accent5"/>
                </a:solidFill>
              </a:rPr>
              <a:t>Module</a:t>
            </a:r>
            <a:r>
              <a:rPr lang="ca-ES" sz="2800" dirty="0" smtClean="0">
                <a:solidFill>
                  <a:schemeClr val="accent5"/>
                </a:solidFill>
              </a:rPr>
              <a:t> 3: </a:t>
            </a:r>
            <a:r>
              <a:rPr lang="ca-ES" sz="2800" dirty="0" err="1" smtClean="0">
                <a:solidFill>
                  <a:schemeClr val="accent5"/>
                </a:solidFill>
              </a:rPr>
              <a:t>Catabolism</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Anabolism</a:t>
            </a:r>
            <a:r>
              <a:rPr lang="ca-ES" sz="2800" dirty="0" smtClean="0">
                <a:solidFill>
                  <a:schemeClr val="accent5"/>
                </a:solidFill>
              </a:rPr>
              <a:t> (III): </a:t>
            </a:r>
            <a:r>
              <a:rPr lang="ca-ES" sz="2800" dirty="0" err="1" smtClean="0">
                <a:solidFill>
                  <a:schemeClr val="accent5"/>
                </a:solidFill>
              </a:rPr>
              <a:t>Diet</a:t>
            </a:r>
            <a:endParaRPr lang="ca-ES" sz="2800" dirty="0">
              <a:solidFill>
                <a:schemeClr val="accent5"/>
              </a:solidFill>
            </a:endParaRPr>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9" name="8 CuadroTexto"/>
          <p:cNvSpPr txBox="1"/>
          <p:nvPr/>
        </p:nvSpPr>
        <p:spPr>
          <a:xfrm>
            <a:off x="0" y="7293783"/>
            <a:ext cx="6957392" cy="2462213"/>
          </a:xfrm>
          <a:prstGeom prst="rect">
            <a:avLst/>
          </a:prstGeom>
          <a:solidFill>
            <a:schemeClr val="accent5"/>
          </a:solidFill>
        </p:spPr>
        <p:txBody>
          <a:bodyPr wrap="square" rtlCol="0">
            <a:spAutoFit/>
          </a:bodyPr>
          <a:lstStyle/>
          <a:p>
            <a:pPr marL="358775"/>
            <a:r>
              <a:rPr lang="ca-ES" sz="1400" dirty="0" err="1" smtClean="0">
                <a:solidFill>
                  <a:schemeClr val="bg1"/>
                </a:solidFill>
              </a:rPr>
              <a:t>Key</a:t>
            </a:r>
            <a:r>
              <a:rPr lang="ca-ES" sz="1400" dirty="0" smtClean="0">
                <a:solidFill>
                  <a:schemeClr val="bg1"/>
                </a:solidFill>
              </a:rPr>
              <a:t> </a:t>
            </a:r>
            <a:r>
              <a:rPr lang="ca-ES" sz="1400" dirty="0" err="1" smtClean="0">
                <a:solidFill>
                  <a:schemeClr val="bg1"/>
                </a:solidFill>
              </a:rPr>
              <a:t>ideas</a:t>
            </a:r>
            <a:r>
              <a:rPr lang="ca-ES" sz="1400" dirty="0" smtClean="0">
                <a:solidFill>
                  <a:schemeClr val="bg1"/>
                </a:solidFill>
              </a:rPr>
              <a:t>: </a:t>
            </a:r>
          </a:p>
          <a:p>
            <a:pPr marL="644525" indent="-285750">
              <a:buFont typeface="Arial" pitchFamily="34" charset="0"/>
              <a:buChar char="•"/>
            </a:pPr>
            <a:r>
              <a:rPr lang="ca-ES" sz="1400" dirty="0" err="1" smtClean="0">
                <a:solidFill>
                  <a:schemeClr val="bg1"/>
                </a:solidFill>
              </a:rPr>
              <a:t>Diets</a:t>
            </a:r>
            <a:r>
              <a:rPr lang="ca-ES" sz="1400" dirty="0" smtClean="0">
                <a:solidFill>
                  <a:schemeClr val="bg1"/>
                </a:solidFill>
              </a:rPr>
              <a:t> </a:t>
            </a:r>
            <a:r>
              <a:rPr lang="ca-ES" sz="1400" dirty="0" err="1" smtClean="0">
                <a:solidFill>
                  <a:schemeClr val="bg1"/>
                </a:solidFill>
              </a:rPr>
              <a:t>have</a:t>
            </a:r>
            <a:r>
              <a:rPr lang="ca-ES" sz="1400" dirty="0" smtClean="0">
                <a:solidFill>
                  <a:schemeClr val="bg1"/>
                </a:solidFill>
              </a:rPr>
              <a:t> to </a:t>
            </a:r>
            <a:r>
              <a:rPr lang="ca-ES" sz="1400" dirty="0" err="1" smtClean="0">
                <a:solidFill>
                  <a:schemeClr val="bg1"/>
                </a:solidFill>
              </a:rPr>
              <a:t>take</a:t>
            </a:r>
            <a:r>
              <a:rPr lang="ca-ES" sz="1400" dirty="0" smtClean="0">
                <a:solidFill>
                  <a:schemeClr val="bg1"/>
                </a:solidFill>
              </a:rPr>
              <a:t> </a:t>
            </a:r>
            <a:r>
              <a:rPr lang="ca-ES" sz="1400" dirty="0" err="1" smtClean="0">
                <a:solidFill>
                  <a:schemeClr val="bg1"/>
                </a:solidFill>
              </a:rPr>
              <a:t>into</a:t>
            </a:r>
            <a:r>
              <a:rPr lang="ca-ES" sz="1400" dirty="0" smtClean="0">
                <a:solidFill>
                  <a:schemeClr val="bg1"/>
                </a:solidFill>
              </a:rPr>
              <a:t> </a:t>
            </a:r>
            <a:r>
              <a:rPr lang="ca-ES" sz="1400" dirty="0" err="1" smtClean="0">
                <a:solidFill>
                  <a:schemeClr val="bg1"/>
                </a:solidFill>
              </a:rPr>
              <a:t>account</a:t>
            </a:r>
            <a:r>
              <a:rPr lang="ca-ES" sz="1400" dirty="0" smtClean="0">
                <a:solidFill>
                  <a:schemeClr val="bg1"/>
                </a:solidFill>
              </a:rPr>
              <a:t> </a:t>
            </a:r>
            <a:r>
              <a:rPr lang="ca-ES" sz="1400" dirty="0" err="1" smtClean="0">
                <a:solidFill>
                  <a:schemeClr val="bg1"/>
                </a:solidFill>
              </a:rPr>
              <a:t>not</a:t>
            </a:r>
            <a:r>
              <a:rPr lang="ca-ES" sz="1400" dirty="0" smtClean="0">
                <a:solidFill>
                  <a:schemeClr val="bg1"/>
                </a:solidFill>
              </a:rPr>
              <a:t> </a:t>
            </a:r>
            <a:r>
              <a:rPr lang="ca-ES" sz="1400" dirty="0" err="1" smtClean="0">
                <a:solidFill>
                  <a:schemeClr val="bg1"/>
                </a:solidFill>
              </a:rPr>
              <a:t>only</a:t>
            </a:r>
            <a:r>
              <a:rPr lang="ca-ES" sz="1400" dirty="0" smtClean="0">
                <a:solidFill>
                  <a:schemeClr val="bg1"/>
                </a:solidFill>
              </a:rPr>
              <a:t> </a:t>
            </a:r>
            <a:r>
              <a:rPr lang="ca-ES" sz="1400" dirty="0" err="1" smtClean="0">
                <a:solidFill>
                  <a:schemeClr val="bg1"/>
                </a:solidFill>
              </a:rPr>
              <a:t>energy</a:t>
            </a:r>
            <a:r>
              <a:rPr lang="ca-ES" sz="1400" dirty="0" smtClean="0">
                <a:solidFill>
                  <a:schemeClr val="bg1"/>
                </a:solidFill>
              </a:rPr>
              <a:t> </a:t>
            </a:r>
            <a:r>
              <a:rPr lang="ca-ES" sz="1400" dirty="0" err="1" smtClean="0">
                <a:solidFill>
                  <a:schemeClr val="bg1"/>
                </a:solidFill>
              </a:rPr>
              <a:t>and</a:t>
            </a:r>
            <a:r>
              <a:rPr lang="ca-ES" sz="1400" dirty="0" smtClean="0">
                <a:solidFill>
                  <a:schemeClr val="bg1"/>
                </a:solidFill>
              </a:rPr>
              <a:t> </a:t>
            </a:r>
            <a:r>
              <a:rPr lang="ca-ES" sz="1400" dirty="0" err="1" smtClean="0">
                <a:solidFill>
                  <a:schemeClr val="bg1"/>
                </a:solidFill>
              </a:rPr>
              <a:t>Carbon</a:t>
            </a:r>
            <a:r>
              <a:rPr lang="ca-ES" sz="1400" dirty="0" smtClean="0">
                <a:solidFill>
                  <a:schemeClr val="bg1"/>
                </a:solidFill>
              </a:rPr>
              <a:t> </a:t>
            </a:r>
            <a:r>
              <a:rPr lang="ca-ES" sz="1400" dirty="0" err="1" smtClean="0">
                <a:solidFill>
                  <a:schemeClr val="bg1"/>
                </a:solidFill>
              </a:rPr>
              <a:t>Chains</a:t>
            </a:r>
            <a:r>
              <a:rPr lang="ca-ES" sz="1400" dirty="0" smtClean="0">
                <a:solidFill>
                  <a:schemeClr val="bg1"/>
                </a:solidFill>
              </a:rPr>
              <a:t>, </a:t>
            </a:r>
            <a:r>
              <a:rPr lang="ca-ES" sz="1400" dirty="0" err="1" smtClean="0">
                <a:solidFill>
                  <a:schemeClr val="bg1"/>
                </a:solidFill>
              </a:rPr>
              <a:t>but</a:t>
            </a:r>
            <a:r>
              <a:rPr lang="ca-ES" sz="1400" dirty="0" smtClean="0">
                <a:solidFill>
                  <a:schemeClr val="bg1"/>
                </a:solidFill>
              </a:rPr>
              <a:t> </a:t>
            </a:r>
            <a:r>
              <a:rPr lang="ca-ES" sz="1400" dirty="0" err="1" smtClean="0">
                <a:solidFill>
                  <a:schemeClr val="bg1"/>
                </a:solidFill>
              </a:rPr>
              <a:t>also</a:t>
            </a:r>
            <a:r>
              <a:rPr lang="ca-ES" sz="1400" dirty="0" smtClean="0">
                <a:solidFill>
                  <a:schemeClr val="bg1"/>
                </a:solidFill>
              </a:rPr>
              <a:t> bioelements.</a:t>
            </a:r>
          </a:p>
          <a:p>
            <a:pPr marL="644525" indent="-285750">
              <a:buFont typeface="Arial" pitchFamily="34" charset="0"/>
              <a:buChar char="•"/>
            </a:pPr>
            <a:r>
              <a:rPr lang="ca-ES" sz="1400" dirty="0" err="1" smtClean="0">
                <a:solidFill>
                  <a:schemeClr val="bg1"/>
                </a:solidFill>
              </a:rPr>
              <a:t>Chronical</a:t>
            </a:r>
            <a:r>
              <a:rPr lang="ca-ES" sz="1400" dirty="0" smtClean="0">
                <a:solidFill>
                  <a:schemeClr val="bg1"/>
                </a:solidFill>
              </a:rPr>
              <a:t> </a:t>
            </a:r>
            <a:r>
              <a:rPr lang="ca-ES" sz="1400" dirty="0" err="1" smtClean="0">
                <a:solidFill>
                  <a:schemeClr val="bg1"/>
                </a:solidFill>
              </a:rPr>
              <a:t>lack</a:t>
            </a:r>
            <a:r>
              <a:rPr lang="ca-ES" sz="1400" dirty="0" smtClean="0">
                <a:solidFill>
                  <a:schemeClr val="bg1"/>
                </a:solidFill>
              </a:rPr>
              <a:t>, </a:t>
            </a:r>
            <a:r>
              <a:rPr lang="ca-ES" sz="1400" dirty="0" err="1" smtClean="0">
                <a:solidFill>
                  <a:schemeClr val="bg1"/>
                </a:solidFill>
              </a:rPr>
              <a:t>but</a:t>
            </a:r>
            <a:r>
              <a:rPr lang="ca-ES" sz="1400" dirty="0" smtClean="0">
                <a:solidFill>
                  <a:schemeClr val="bg1"/>
                </a:solidFill>
              </a:rPr>
              <a:t> </a:t>
            </a:r>
            <a:r>
              <a:rPr lang="ca-ES" sz="1400" dirty="0" err="1" smtClean="0">
                <a:solidFill>
                  <a:schemeClr val="bg1"/>
                </a:solidFill>
              </a:rPr>
              <a:t>also</a:t>
            </a:r>
            <a:r>
              <a:rPr lang="ca-ES" sz="1400" dirty="0" smtClean="0">
                <a:solidFill>
                  <a:schemeClr val="bg1"/>
                </a:solidFill>
              </a:rPr>
              <a:t> </a:t>
            </a:r>
            <a:r>
              <a:rPr lang="ca-ES" sz="1400" dirty="0" err="1" smtClean="0">
                <a:solidFill>
                  <a:schemeClr val="bg1"/>
                </a:solidFill>
              </a:rPr>
              <a:t>chronical</a:t>
            </a:r>
            <a:r>
              <a:rPr lang="ca-ES" sz="1400" dirty="0" smtClean="0">
                <a:solidFill>
                  <a:schemeClr val="bg1"/>
                </a:solidFill>
              </a:rPr>
              <a:t> </a:t>
            </a:r>
            <a:r>
              <a:rPr lang="ca-ES" sz="1400" dirty="0" err="1" smtClean="0">
                <a:solidFill>
                  <a:schemeClr val="bg1"/>
                </a:solidFill>
              </a:rPr>
              <a:t>excess</a:t>
            </a:r>
            <a:r>
              <a:rPr lang="ca-ES" sz="1400" dirty="0" smtClean="0">
                <a:solidFill>
                  <a:schemeClr val="bg1"/>
                </a:solidFill>
              </a:rPr>
              <a:t> of </a:t>
            </a:r>
            <a:r>
              <a:rPr lang="ca-ES" sz="1400" dirty="0" err="1" smtClean="0">
                <a:solidFill>
                  <a:schemeClr val="bg1"/>
                </a:solidFill>
              </a:rPr>
              <a:t>biomolecules</a:t>
            </a:r>
            <a:r>
              <a:rPr lang="ca-ES" sz="1400" dirty="0" smtClean="0">
                <a:solidFill>
                  <a:schemeClr val="bg1"/>
                </a:solidFill>
              </a:rPr>
              <a:t> or bioelements, put </a:t>
            </a:r>
            <a:r>
              <a:rPr lang="ca-ES" sz="1400" dirty="0" err="1" smtClean="0">
                <a:solidFill>
                  <a:schemeClr val="bg1"/>
                </a:solidFill>
              </a:rPr>
              <a:t>it</a:t>
            </a:r>
            <a:r>
              <a:rPr lang="ca-ES" sz="1400" dirty="0" smtClean="0">
                <a:solidFill>
                  <a:schemeClr val="bg1"/>
                </a:solidFill>
              </a:rPr>
              <a:t> </a:t>
            </a:r>
            <a:r>
              <a:rPr lang="ca-ES" sz="1400" dirty="0" err="1" smtClean="0">
                <a:solidFill>
                  <a:schemeClr val="bg1"/>
                </a:solidFill>
              </a:rPr>
              <a:t>difficult</a:t>
            </a:r>
            <a:r>
              <a:rPr lang="ca-ES" sz="1400" dirty="0" smtClean="0">
                <a:solidFill>
                  <a:schemeClr val="bg1"/>
                </a:solidFill>
              </a:rPr>
              <a:t> for cells to </a:t>
            </a:r>
            <a:r>
              <a:rPr lang="ca-ES" sz="1400" dirty="0" err="1" smtClean="0">
                <a:solidFill>
                  <a:schemeClr val="bg1"/>
                </a:solidFill>
              </a:rPr>
              <a:t>survive</a:t>
            </a:r>
            <a:r>
              <a:rPr lang="ca-ES" sz="1400" dirty="0" smtClean="0">
                <a:solidFill>
                  <a:schemeClr val="bg1"/>
                </a:solidFill>
              </a:rPr>
              <a:t> or </a:t>
            </a:r>
            <a:r>
              <a:rPr lang="ca-ES" sz="1400" dirty="0" err="1" smtClean="0">
                <a:solidFill>
                  <a:schemeClr val="bg1"/>
                </a:solidFill>
              </a:rPr>
              <a:t>work</a:t>
            </a:r>
            <a:r>
              <a:rPr lang="ca-ES" sz="1400" dirty="0" smtClean="0">
                <a:solidFill>
                  <a:schemeClr val="bg1"/>
                </a:solidFill>
              </a:rPr>
              <a:t> </a:t>
            </a:r>
            <a:r>
              <a:rPr lang="ca-ES" sz="1400" dirty="0" err="1" smtClean="0">
                <a:solidFill>
                  <a:schemeClr val="bg1"/>
                </a:solidFill>
              </a:rPr>
              <a:t>properly</a:t>
            </a:r>
            <a:r>
              <a:rPr lang="ca-ES" sz="1400" dirty="0" smtClean="0">
                <a:solidFill>
                  <a:schemeClr val="bg1"/>
                </a:solidFill>
              </a:rPr>
              <a:t>.</a:t>
            </a:r>
          </a:p>
          <a:p>
            <a:pPr marL="644525" indent="-285750">
              <a:buFont typeface="Arial" pitchFamily="34" charset="0"/>
              <a:buChar char="•"/>
            </a:pPr>
            <a:r>
              <a:rPr lang="ca-ES" sz="1400" dirty="0" err="1" smtClean="0">
                <a:solidFill>
                  <a:schemeClr val="bg1"/>
                </a:solidFill>
              </a:rPr>
              <a:t>Some</a:t>
            </a:r>
            <a:r>
              <a:rPr lang="ca-ES" sz="1400" dirty="0" smtClean="0">
                <a:solidFill>
                  <a:schemeClr val="bg1"/>
                </a:solidFill>
              </a:rPr>
              <a:t> cells </a:t>
            </a:r>
            <a:r>
              <a:rPr lang="ca-ES" sz="1400" dirty="0" err="1" smtClean="0">
                <a:solidFill>
                  <a:schemeClr val="bg1"/>
                </a:solidFill>
              </a:rPr>
              <a:t>will</a:t>
            </a:r>
            <a:r>
              <a:rPr lang="ca-ES" sz="1400" dirty="0" smtClean="0">
                <a:solidFill>
                  <a:schemeClr val="bg1"/>
                </a:solidFill>
              </a:rPr>
              <a:t> be </a:t>
            </a:r>
            <a:r>
              <a:rPr lang="ca-ES" sz="1400" dirty="0" err="1" smtClean="0">
                <a:solidFill>
                  <a:schemeClr val="bg1"/>
                </a:solidFill>
              </a:rPr>
              <a:t>affected</a:t>
            </a:r>
            <a:r>
              <a:rPr lang="ca-ES" sz="1400" dirty="0" smtClean="0">
                <a:solidFill>
                  <a:schemeClr val="bg1"/>
                </a:solidFill>
              </a:rPr>
              <a:t> </a:t>
            </a:r>
            <a:r>
              <a:rPr lang="ca-ES" sz="1400" dirty="0" err="1" smtClean="0">
                <a:solidFill>
                  <a:schemeClr val="bg1"/>
                </a:solidFill>
              </a:rPr>
              <a:t>before</a:t>
            </a:r>
            <a:r>
              <a:rPr lang="ca-ES" sz="1400" dirty="0" smtClean="0">
                <a:solidFill>
                  <a:schemeClr val="bg1"/>
                </a:solidFill>
              </a:rPr>
              <a:t> </a:t>
            </a:r>
            <a:r>
              <a:rPr lang="ca-ES" sz="1400" dirty="0" err="1" smtClean="0">
                <a:solidFill>
                  <a:schemeClr val="bg1"/>
                </a:solidFill>
              </a:rPr>
              <a:t>others</a:t>
            </a:r>
            <a:r>
              <a:rPr lang="ca-ES" sz="1400" dirty="0" smtClean="0">
                <a:solidFill>
                  <a:schemeClr val="bg1"/>
                </a:solidFill>
              </a:rPr>
              <a:t> </a:t>
            </a:r>
            <a:r>
              <a:rPr lang="ca-ES" sz="1400" dirty="0" err="1" smtClean="0">
                <a:solidFill>
                  <a:schemeClr val="bg1"/>
                </a:solidFill>
              </a:rPr>
              <a:t>when</a:t>
            </a:r>
            <a:r>
              <a:rPr lang="ca-ES" sz="1400" dirty="0" smtClean="0">
                <a:solidFill>
                  <a:schemeClr val="bg1"/>
                </a:solidFill>
              </a:rPr>
              <a:t> </a:t>
            </a:r>
            <a:r>
              <a:rPr lang="ca-ES" sz="1400" dirty="0" err="1" smtClean="0">
                <a:solidFill>
                  <a:schemeClr val="bg1"/>
                </a:solidFill>
              </a:rPr>
              <a:t>diet</a:t>
            </a:r>
            <a:r>
              <a:rPr lang="ca-ES" sz="1400" dirty="0" smtClean="0">
                <a:solidFill>
                  <a:schemeClr val="bg1"/>
                </a:solidFill>
              </a:rPr>
              <a:t> </a:t>
            </a:r>
            <a:r>
              <a:rPr lang="ca-ES" sz="1400" dirty="0" err="1" smtClean="0">
                <a:solidFill>
                  <a:schemeClr val="bg1"/>
                </a:solidFill>
              </a:rPr>
              <a:t>limitations</a:t>
            </a:r>
            <a:r>
              <a:rPr lang="ca-ES" sz="1400" dirty="0" smtClean="0">
                <a:solidFill>
                  <a:schemeClr val="bg1"/>
                </a:solidFill>
              </a:rPr>
              <a:t>.</a:t>
            </a:r>
          </a:p>
          <a:p>
            <a:pPr marL="342900" indent="-342900">
              <a:buAutoNum type="arabicParenR"/>
            </a:pPr>
            <a:endParaRPr lang="ca-ES" sz="1400" b="1" dirty="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a:p>
            <a:pPr marL="342900" indent="-342900">
              <a:buAutoNum type="arabicParenR"/>
            </a:pPr>
            <a:endParaRPr lang="ca-ES" sz="1400" b="1" dirty="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p:txBody>
      </p:sp>
      <p:sp>
        <p:nvSpPr>
          <p:cNvPr id="10" name="9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redondeado"/>
          <p:cNvSpPr/>
          <p:nvPr/>
        </p:nvSpPr>
        <p:spPr>
          <a:xfrm>
            <a:off x="307264" y="1835696"/>
            <a:ext cx="6225898" cy="5256584"/>
          </a:xfrm>
          <a:prstGeom prst="roundRect">
            <a:avLst>
              <a:gd name="adj" fmla="val 424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2 Marcador de contenido"/>
          <p:cNvSpPr>
            <a:spLocks noGrp="1"/>
          </p:cNvSpPr>
          <p:nvPr>
            <p:ph idx="1"/>
          </p:nvPr>
        </p:nvSpPr>
        <p:spPr>
          <a:xfrm>
            <a:off x="342900" y="1907704"/>
            <a:ext cx="6172200" cy="6034617"/>
          </a:xfrm>
        </p:spPr>
        <p:txBody>
          <a:bodyPr>
            <a:normAutofit/>
          </a:bodyPr>
          <a:lstStyle/>
          <a:p>
            <a:pPr marL="0" indent="0" algn="just">
              <a:buNone/>
            </a:pPr>
            <a:r>
              <a:rPr lang="ca-ES" sz="1600" b="1" dirty="0" err="1" smtClean="0"/>
              <a:t>What</a:t>
            </a:r>
            <a:r>
              <a:rPr lang="ca-ES" sz="1600" b="1" dirty="0" smtClean="0"/>
              <a:t> </a:t>
            </a:r>
            <a:r>
              <a:rPr lang="ca-ES" sz="1600" b="1" dirty="0" err="1" smtClean="0"/>
              <a:t>we</a:t>
            </a:r>
            <a:r>
              <a:rPr lang="ca-ES" sz="1600" b="1" dirty="0" smtClean="0"/>
              <a:t> </a:t>
            </a:r>
            <a:r>
              <a:rPr lang="ca-ES" sz="1600" b="1" dirty="0" err="1" smtClean="0"/>
              <a:t>did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smtClean="0"/>
          </a:p>
          <a:p>
            <a:pPr marL="0" indent="0" algn="just">
              <a:buNone/>
            </a:pPr>
            <a:r>
              <a:rPr lang="ca-ES" sz="1600" b="1" dirty="0" err="1" smtClean="0"/>
              <a:t>What</a:t>
            </a:r>
            <a:r>
              <a:rPr lang="ca-ES" sz="1600" b="1" dirty="0" smtClean="0"/>
              <a:t> </a:t>
            </a:r>
            <a:r>
              <a:rPr lang="ca-ES" sz="1600" b="1" dirty="0" err="1" smtClean="0"/>
              <a:t>happened</a:t>
            </a:r>
            <a:r>
              <a:rPr lang="ca-ES" sz="1600" b="1" dirty="0" smtClean="0"/>
              <a:t>...</a:t>
            </a:r>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endParaRPr lang="ca-ES" sz="1600" b="1" dirty="0" smtClean="0"/>
          </a:p>
          <a:p>
            <a:pPr marL="0" indent="0" algn="just">
              <a:buNone/>
            </a:pPr>
            <a:endParaRPr lang="ca-ES" sz="1600" b="1" dirty="0"/>
          </a:p>
          <a:p>
            <a:pPr marL="0" indent="0" algn="just">
              <a:buNone/>
            </a:pPr>
            <a:r>
              <a:rPr lang="ca-ES" sz="1600" b="1" dirty="0" err="1" smtClean="0"/>
              <a:t>What</a:t>
            </a:r>
            <a:r>
              <a:rPr lang="ca-ES" sz="1600" b="1" dirty="0" smtClean="0"/>
              <a:t> </a:t>
            </a:r>
            <a:r>
              <a:rPr lang="ca-ES" sz="1600" b="1" dirty="0" err="1" smtClean="0"/>
              <a:t>it</a:t>
            </a:r>
            <a:r>
              <a:rPr lang="ca-ES" sz="1600" b="1" dirty="0" smtClean="0"/>
              <a:t> </a:t>
            </a:r>
            <a:r>
              <a:rPr lang="ca-ES" sz="1600" b="1" dirty="0" err="1" smtClean="0"/>
              <a:t>means</a:t>
            </a:r>
            <a:r>
              <a:rPr lang="ca-ES" sz="1600" b="1" dirty="0" smtClean="0"/>
              <a:t>....</a:t>
            </a:r>
            <a:endParaRPr lang="ca-ES" sz="1600" b="1" dirty="0"/>
          </a:p>
        </p:txBody>
      </p:sp>
    </p:spTree>
    <p:extLst>
      <p:ext uri="{BB962C8B-B14F-4D97-AF65-F5344CB8AC3E}">
        <p14:creationId xmlns:p14="http://schemas.microsoft.com/office/powerpoint/2010/main" val="382352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99392" y="8514437"/>
            <a:ext cx="6957392" cy="954107"/>
          </a:xfrm>
          <a:prstGeom prst="rect">
            <a:avLst/>
          </a:prstGeom>
          <a:solidFill>
            <a:schemeClr val="accent5"/>
          </a:solidFill>
        </p:spPr>
        <p:txBody>
          <a:bodyPr wrap="square" rtlCol="0">
            <a:spAutoFit/>
          </a:bodyPr>
          <a:lstStyle/>
          <a:p>
            <a:pPr marL="358775"/>
            <a:endParaRPr lang="ca-ES" sz="1400" dirty="0" smtClean="0">
              <a:solidFill>
                <a:schemeClr val="bg1"/>
              </a:solidFill>
            </a:endParaRPr>
          </a:p>
          <a:p>
            <a:pPr marL="342900" indent="-342900">
              <a:buAutoNum type="arabicParenR"/>
            </a:pPr>
            <a:endParaRPr lang="ca-ES" sz="1400" dirty="0" smtClean="0">
              <a:solidFill>
                <a:schemeClr val="bg1"/>
              </a:solidFill>
            </a:endParaRPr>
          </a:p>
          <a:p>
            <a:pPr marL="342900" indent="-342900">
              <a:buAutoNum type="arabicParenR"/>
            </a:pPr>
            <a:endParaRPr lang="ca-ES" sz="1400" b="1" dirty="0" smtClean="0">
              <a:solidFill>
                <a:schemeClr val="bg1">
                  <a:lumMod val="50000"/>
                </a:schemeClr>
              </a:solidFill>
            </a:endParaRPr>
          </a:p>
          <a:p>
            <a:pPr marL="342900" indent="-342900">
              <a:buAutoNum type="arabicParenR"/>
            </a:pPr>
            <a:endParaRPr lang="ca-ES" sz="1400" b="1" dirty="0" smtClean="0">
              <a:solidFill>
                <a:schemeClr val="bg1">
                  <a:lumMod val="50000"/>
                </a:schemeClr>
              </a:solidFill>
            </a:endParaRPr>
          </a:p>
        </p:txBody>
      </p:sp>
      <p:sp>
        <p:nvSpPr>
          <p:cNvPr id="2" name="1 Título"/>
          <p:cNvSpPr>
            <a:spLocks noGrp="1"/>
          </p:cNvSpPr>
          <p:nvPr>
            <p:ph type="title"/>
          </p:nvPr>
        </p:nvSpPr>
        <p:spPr>
          <a:xfrm>
            <a:off x="332656" y="539552"/>
            <a:ext cx="6416530" cy="1037464"/>
          </a:xfrm>
        </p:spPr>
        <p:txBody>
          <a:bodyPr>
            <a:normAutofit/>
          </a:bodyPr>
          <a:lstStyle/>
          <a:p>
            <a:r>
              <a:rPr lang="ca-ES" sz="2800" dirty="0" err="1" smtClean="0">
                <a:solidFill>
                  <a:schemeClr val="accent5"/>
                </a:solidFill>
              </a:rPr>
              <a:t>Module</a:t>
            </a:r>
            <a:r>
              <a:rPr lang="ca-ES" sz="2800" dirty="0" smtClean="0">
                <a:solidFill>
                  <a:schemeClr val="accent5"/>
                </a:solidFill>
              </a:rPr>
              <a:t> 4: </a:t>
            </a:r>
            <a:r>
              <a:rPr lang="ca-ES" sz="2800" dirty="0" err="1" smtClean="0">
                <a:solidFill>
                  <a:schemeClr val="accent5"/>
                </a:solidFill>
              </a:rPr>
              <a:t>Respiration</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Photosynthesis</a:t>
            </a:r>
            <a:endParaRPr lang="ca-ES" sz="2800" dirty="0">
              <a:solidFill>
                <a:schemeClr val="accent5"/>
              </a:solidFill>
            </a:endParaRPr>
          </a:p>
        </p:txBody>
      </p:sp>
      <p:sp>
        <p:nvSpPr>
          <p:cNvPr id="3" name="2 Marcador de contenido"/>
          <p:cNvSpPr>
            <a:spLocks noGrp="1"/>
          </p:cNvSpPr>
          <p:nvPr>
            <p:ph idx="1"/>
          </p:nvPr>
        </p:nvSpPr>
        <p:spPr>
          <a:xfrm>
            <a:off x="247741" y="1259632"/>
            <a:ext cx="6381328" cy="6408712"/>
          </a:xfrm>
        </p:spPr>
        <p:txBody>
          <a:bodyPr>
            <a:noAutofit/>
          </a:bodyPr>
          <a:lstStyle/>
          <a:p>
            <a:pPr marL="0" indent="0">
              <a:buNone/>
            </a:pPr>
            <a:r>
              <a:rPr lang="ca-ES" sz="1500" dirty="0" smtClean="0"/>
              <a:t>(</a:t>
            </a:r>
            <a:r>
              <a:rPr lang="ca-ES" sz="1500" b="1" dirty="0" smtClean="0"/>
              <a:t>in </a:t>
            </a:r>
            <a:r>
              <a:rPr lang="ca-ES" sz="1500" b="1" dirty="0" err="1" smtClean="0"/>
              <a:t>this</a:t>
            </a:r>
            <a:r>
              <a:rPr lang="ca-ES" sz="1500" b="1" dirty="0" smtClean="0"/>
              <a:t> </a:t>
            </a:r>
            <a:r>
              <a:rPr lang="ca-ES" sz="1500" b="1" dirty="0" err="1" smtClean="0"/>
              <a:t>Module</a:t>
            </a:r>
            <a:r>
              <a:rPr lang="ca-ES" sz="1500" b="1" dirty="0" smtClean="0"/>
              <a:t>, </a:t>
            </a:r>
            <a:r>
              <a:rPr lang="ca-ES" sz="1500" b="1" dirty="0" err="1" smtClean="0"/>
              <a:t>use</a:t>
            </a:r>
            <a:r>
              <a:rPr lang="ca-ES" sz="1500" b="1" dirty="0" smtClean="0"/>
              <a:t> </a:t>
            </a:r>
            <a:r>
              <a:rPr lang="ca-ES" sz="1500" b="1" dirty="0" err="1" smtClean="0"/>
              <a:t>Map</a:t>
            </a:r>
            <a:r>
              <a:rPr lang="ca-ES" sz="1500" b="1" dirty="0" smtClean="0"/>
              <a:t> 2</a:t>
            </a:r>
            <a:r>
              <a:rPr lang="ca-ES" sz="1500" dirty="0" smtClean="0"/>
              <a:t>). </a:t>
            </a:r>
            <a:r>
              <a:rPr lang="ca-ES" sz="1500" dirty="0" err="1" smtClean="0"/>
              <a:t>You</a:t>
            </a:r>
            <a:r>
              <a:rPr lang="ca-ES" sz="1500" dirty="0" smtClean="0"/>
              <a:t> </a:t>
            </a:r>
            <a:r>
              <a:rPr lang="ca-ES" sz="1500" dirty="0" err="1" smtClean="0"/>
              <a:t>are</a:t>
            </a:r>
            <a:r>
              <a:rPr lang="ca-ES" sz="1500" dirty="0" smtClean="0"/>
              <a:t> </a:t>
            </a:r>
            <a:r>
              <a:rPr lang="ca-ES" sz="1500" dirty="0" err="1" smtClean="0"/>
              <a:t>now</a:t>
            </a:r>
            <a:r>
              <a:rPr lang="ca-ES" sz="1500" dirty="0" smtClean="0"/>
              <a:t> a Vegetal Cell. </a:t>
            </a:r>
            <a:r>
              <a:rPr lang="ca-ES" sz="1500" dirty="0" err="1" smtClean="0"/>
              <a:t>You</a:t>
            </a:r>
            <a:r>
              <a:rPr lang="ca-ES" sz="1500" dirty="0" smtClean="0"/>
              <a:t> </a:t>
            </a:r>
            <a:r>
              <a:rPr lang="ca-ES" sz="1500" dirty="0" err="1" smtClean="0"/>
              <a:t>are</a:t>
            </a:r>
            <a:r>
              <a:rPr lang="ca-ES" sz="1500" dirty="0" smtClean="0"/>
              <a:t> </a:t>
            </a:r>
            <a:r>
              <a:rPr lang="ca-ES" sz="1500" dirty="0" err="1" smtClean="0"/>
              <a:t>not</a:t>
            </a:r>
            <a:r>
              <a:rPr lang="ca-ES" sz="1500" dirty="0" smtClean="0"/>
              <a:t> </a:t>
            </a:r>
            <a:r>
              <a:rPr lang="ca-ES" sz="1500" dirty="0" err="1" smtClean="0"/>
              <a:t>Ingesting</a:t>
            </a:r>
            <a:r>
              <a:rPr lang="ca-ES" sz="1500" dirty="0" smtClean="0"/>
              <a:t>, so as a </a:t>
            </a:r>
            <a:r>
              <a:rPr lang="ca-ES" sz="1500" dirty="0" err="1" smtClean="0"/>
              <a:t>first</a:t>
            </a:r>
            <a:r>
              <a:rPr lang="ca-ES" sz="1500" dirty="0" smtClean="0"/>
              <a:t> </a:t>
            </a:r>
            <a:r>
              <a:rPr lang="ca-ES" sz="1500" dirty="0" err="1" smtClean="0"/>
              <a:t>Step</a:t>
            </a:r>
            <a:r>
              <a:rPr lang="ca-ES" sz="1500" dirty="0" smtClean="0"/>
              <a:t>, </a:t>
            </a:r>
            <a:r>
              <a:rPr lang="ca-ES" sz="1500" dirty="0" err="1" smtClean="0"/>
              <a:t>you</a:t>
            </a:r>
            <a:r>
              <a:rPr lang="ca-ES" sz="1500" dirty="0" smtClean="0"/>
              <a:t> </a:t>
            </a:r>
            <a:r>
              <a:rPr lang="ca-ES" sz="1500" dirty="0" err="1" smtClean="0"/>
              <a:t>have</a:t>
            </a:r>
            <a:r>
              <a:rPr lang="ca-ES" sz="1500" dirty="0" smtClean="0"/>
              <a:t> to </a:t>
            </a:r>
            <a:r>
              <a:rPr lang="ca-ES" sz="1500" dirty="0" err="1" smtClean="0"/>
              <a:t>make</a:t>
            </a:r>
            <a:r>
              <a:rPr lang="ca-ES" sz="1500" dirty="0" smtClean="0"/>
              <a:t> </a:t>
            </a:r>
            <a:r>
              <a:rPr lang="ca-ES" sz="1500" b="1" dirty="0" err="1" smtClean="0"/>
              <a:t>Photosynthesis</a:t>
            </a:r>
            <a:r>
              <a:rPr lang="ca-ES" sz="1500" dirty="0" smtClean="0"/>
              <a:t>.</a:t>
            </a:r>
          </a:p>
          <a:p>
            <a:pPr>
              <a:buFont typeface="+mj-lt"/>
              <a:buAutoNum type="arabicPeriod"/>
            </a:pPr>
            <a:r>
              <a:rPr lang="ca-ES" sz="1500" dirty="0" err="1" smtClean="0"/>
              <a:t>Using</a:t>
            </a:r>
            <a:r>
              <a:rPr lang="ca-ES" sz="1500" dirty="0" smtClean="0"/>
              <a:t> </a:t>
            </a:r>
            <a:r>
              <a:rPr lang="ca-ES" sz="1500" dirty="0" err="1"/>
              <a:t>sunlight</a:t>
            </a:r>
            <a:r>
              <a:rPr lang="ca-ES" sz="1500" dirty="0"/>
              <a:t> as a </a:t>
            </a:r>
            <a:r>
              <a:rPr lang="ca-ES" sz="1500" dirty="0" err="1"/>
              <a:t>source</a:t>
            </a:r>
            <a:r>
              <a:rPr lang="ca-ES" sz="1500" dirty="0"/>
              <a:t> of </a:t>
            </a:r>
            <a:r>
              <a:rPr lang="ca-ES" sz="1500" dirty="0" err="1"/>
              <a:t>energy</a:t>
            </a:r>
            <a:r>
              <a:rPr lang="ca-ES" sz="1500" dirty="0"/>
              <a:t> to </a:t>
            </a:r>
            <a:r>
              <a:rPr lang="ca-ES" sz="1500" dirty="0" err="1"/>
              <a:t>build</a:t>
            </a:r>
            <a:r>
              <a:rPr lang="ca-ES" sz="1500" dirty="0"/>
              <a:t> basic </a:t>
            </a:r>
            <a:r>
              <a:rPr lang="ca-ES" sz="1500" dirty="0" err="1"/>
              <a:t>organic</a:t>
            </a:r>
            <a:r>
              <a:rPr lang="ca-ES" sz="1500" dirty="0"/>
              <a:t> </a:t>
            </a:r>
            <a:r>
              <a:rPr lang="ca-ES" sz="1500" dirty="0" err="1"/>
              <a:t>carbon</a:t>
            </a:r>
            <a:r>
              <a:rPr lang="ca-ES" sz="1500" dirty="0"/>
              <a:t> </a:t>
            </a:r>
            <a:r>
              <a:rPr lang="ca-ES" sz="1500" dirty="0" err="1"/>
              <a:t>chains</a:t>
            </a:r>
            <a:r>
              <a:rPr lang="ca-ES" sz="1500" dirty="0"/>
              <a:t>. In </a:t>
            </a:r>
            <a:r>
              <a:rPr lang="ca-ES" sz="1500" dirty="0" err="1"/>
              <a:t>the</a:t>
            </a:r>
            <a:r>
              <a:rPr lang="ca-ES" sz="1500" dirty="0"/>
              <a:t> </a:t>
            </a:r>
            <a:r>
              <a:rPr lang="ca-ES" sz="1500" dirty="0" err="1"/>
              <a:t>chloroplast</a:t>
            </a:r>
            <a:r>
              <a:rPr lang="ca-ES" sz="1500" dirty="0"/>
              <a:t> (</a:t>
            </a:r>
            <a:r>
              <a:rPr lang="ca-ES" sz="1500" dirty="0" err="1"/>
              <a:t>Photosynthesis</a:t>
            </a:r>
            <a:r>
              <a:rPr lang="ca-ES" sz="1500" dirty="0"/>
              <a:t> </a:t>
            </a:r>
            <a:r>
              <a:rPr lang="ca-ES" sz="1500" dirty="0" err="1"/>
              <a:t>zone</a:t>
            </a:r>
            <a:r>
              <a:rPr lang="ca-ES" sz="1500" dirty="0"/>
              <a:t>) </a:t>
            </a:r>
            <a:r>
              <a:rPr lang="ca-ES" sz="1500" dirty="0" err="1"/>
              <a:t>absorb</a:t>
            </a:r>
            <a:r>
              <a:rPr lang="ca-ES" sz="1500" dirty="0"/>
              <a:t> 4 </a:t>
            </a:r>
            <a:r>
              <a:rPr lang="ca-ES" sz="1500" dirty="0" err="1"/>
              <a:t>molecules</a:t>
            </a:r>
            <a:r>
              <a:rPr lang="ca-ES" sz="1500" dirty="0"/>
              <a:t> of </a:t>
            </a:r>
            <a:r>
              <a:rPr lang="ca-ES" sz="1500" dirty="0" err="1"/>
              <a:t>Carbon</a:t>
            </a:r>
            <a:r>
              <a:rPr lang="ca-ES" sz="1500" dirty="0"/>
              <a:t> </a:t>
            </a:r>
            <a:r>
              <a:rPr lang="ca-ES" sz="1500" dirty="0" err="1"/>
              <a:t>dioxide</a:t>
            </a:r>
            <a:r>
              <a:rPr lang="ca-ES" sz="1500" dirty="0"/>
              <a:t> (</a:t>
            </a:r>
            <a:r>
              <a:rPr lang="ca-ES" sz="1500" dirty="0" err="1"/>
              <a:t>coming</a:t>
            </a:r>
            <a:r>
              <a:rPr lang="ca-ES" sz="1500" dirty="0"/>
              <a:t> </a:t>
            </a:r>
            <a:r>
              <a:rPr lang="ca-ES" sz="1500" dirty="0" err="1"/>
              <a:t>from</a:t>
            </a:r>
            <a:r>
              <a:rPr lang="ca-ES" sz="1500" dirty="0"/>
              <a:t> </a:t>
            </a:r>
            <a:r>
              <a:rPr lang="ca-ES" sz="1500" dirty="0" err="1"/>
              <a:t>atmosphere</a:t>
            </a:r>
            <a:r>
              <a:rPr lang="ca-ES" sz="1500" dirty="0"/>
              <a:t>) </a:t>
            </a:r>
            <a:r>
              <a:rPr lang="ca-ES" sz="1500" dirty="0" err="1"/>
              <a:t>and</a:t>
            </a:r>
            <a:r>
              <a:rPr lang="ca-ES" sz="1500" dirty="0"/>
              <a:t> </a:t>
            </a:r>
            <a:r>
              <a:rPr lang="ca-ES" sz="1500" dirty="0" err="1"/>
              <a:t>recover</a:t>
            </a:r>
            <a:r>
              <a:rPr lang="ca-ES" sz="1500" dirty="0"/>
              <a:t> 8 </a:t>
            </a:r>
            <a:r>
              <a:rPr lang="ca-ES" sz="1500" dirty="0" err="1"/>
              <a:t>Energy</a:t>
            </a:r>
            <a:r>
              <a:rPr lang="ca-ES" sz="1500" dirty="0"/>
              <a:t> </a:t>
            </a:r>
            <a:r>
              <a:rPr lang="ca-ES" sz="1500" dirty="0" err="1"/>
              <a:t>pieces</a:t>
            </a:r>
            <a:r>
              <a:rPr lang="ca-ES" sz="1500" dirty="0"/>
              <a:t> (</a:t>
            </a:r>
            <a:r>
              <a:rPr lang="ca-ES" sz="1500" dirty="0" err="1"/>
              <a:t>coming</a:t>
            </a:r>
            <a:r>
              <a:rPr lang="ca-ES" sz="1500" dirty="0"/>
              <a:t> </a:t>
            </a:r>
            <a:r>
              <a:rPr lang="ca-ES" sz="1500" dirty="0" err="1"/>
              <a:t>from</a:t>
            </a:r>
            <a:r>
              <a:rPr lang="ca-ES" sz="1500" dirty="0"/>
              <a:t> </a:t>
            </a:r>
            <a:r>
              <a:rPr lang="ca-ES" sz="1500" dirty="0" err="1"/>
              <a:t>the</a:t>
            </a:r>
            <a:r>
              <a:rPr lang="ca-ES" sz="1500" dirty="0"/>
              <a:t> </a:t>
            </a:r>
            <a:r>
              <a:rPr lang="ca-ES" sz="1500" dirty="0" err="1"/>
              <a:t>sun</a:t>
            </a:r>
            <a:r>
              <a:rPr lang="ca-ES" sz="1500" dirty="0"/>
              <a:t>) to </a:t>
            </a:r>
            <a:r>
              <a:rPr lang="ca-ES" sz="1500" dirty="0" err="1"/>
              <a:t>build</a:t>
            </a:r>
            <a:r>
              <a:rPr lang="ca-ES" sz="1500" dirty="0"/>
              <a:t> </a:t>
            </a:r>
            <a:r>
              <a:rPr lang="ca-ES" sz="1500" dirty="0" smtClean="0"/>
              <a:t>4 </a:t>
            </a:r>
            <a:r>
              <a:rPr lang="ca-ES" sz="1500" dirty="0" err="1" smtClean="0"/>
              <a:t>Carbohydrates</a:t>
            </a:r>
            <a:r>
              <a:rPr lang="ca-ES" sz="1500" dirty="0" smtClean="0"/>
              <a:t>. </a:t>
            </a:r>
            <a:r>
              <a:rPr lang="ca-ES" sz="1500" dirty="0"/>
              <a:t>Release </a:t>
            </a:r>
            <a:r>
              <a:rPr lang="ca-ES" sz="1500" dirty="0" err="1"/>
              <a:t>excess</a:t>
            </a:r>
            <a:r>
              <a:rPr lang="ca-ES" sz="1500" dirty="0"/>
              <a:t> </a:t>
            </a:r>
            <a:r>
              <a:rPr lang="ca-ES" sz="1500" dirty="0" smtClean="0"/>
              <a:t>Oxigen.</a:t>
            </a:r>
          </a:p>
          <a:p>
            <a:pPr>
              <a:buFont typeface="+mj-lt"/>
              <a:buAutoNum type="arabicPeriod"/>
            </a:pPr>
            <a:endParaRPr lang="ca-ES" sz="1500" dirty="0" smtClean="0"/>
          </a:p>
          <a:p>
            <a:pPr>
              <a:buFont typeface="+mj-lt"/>
              <a:buAutoNum type="arabicPeriod"/>
            </a:pPr>
            <a:endParaRPr lang="ca-ES" sz="1500" dirty="0" smtClean="0"/>
          </a:p>
          <a:p>
            <a:pPr>
              <a:buFont typeface="+mj-lt"/>
              <a:buAutoNum type="arabicPeriod"/>
            </a:pPr>
            <a:r>
              <a:rPr lang="ca-ES" sz="1500" dirty="0" smtClean="0"/>
              <a:t>Transport </a:t>
            </a:r>
            <a:r>
              <a:rPr lang="ca-ES" sz="1500" dirty="0" err="1" smtClean="0"/>
              <a:t>the</a:t>
            </a:r>
            <a:r>
              <a:rPr lang="ca-ES" sz="1500" dirty="0" smtClean="0"/>
              <a:t> </a:t>
            </a:r>
            <a:r>
              <a:rPr lang="ca-ES" sz="1500" dirty="0" err="1" smtClean="0"/>
              <a:t>Carbon</a:t>
            </a:r>
            <a:r>
              <a:rPr lang="ca-ES" sz="1500" dirty="0" smtClean="0"/>
              <a:t> </a:t>
            </a:r>
            <a:r>
              <a:rPr lang="ca-ES" sz="1500" dirty="0" err="1" smtClean="0"/>
              <a:t>Chains</a:t>
            </a:r>
            <a:r>
              <a:rPr lang="ca-ES" sz="1500" dirty="0" smtClean="0"/>
              <a:t> </a:t>
            </a:r>
            <a:r>
              <a:rPr lang="ca-ES" sz="1500" dirty="0" err="1" smtClean="0"/>
              <a:t>you</a:t>
            </a:r>
            <a:r>
              <a:rPr lang="ca-ES" sz="1500" dirty="0" smtClean="0"/>
              <a:t> </a:t>
            </a:r>
            <a:r>
              <a:rPr lang="ca-ES" sz="1500" dirty="0" err="1" smtClean="0"/>
              <a:t>synthesized</a:t>
            </a:r>
            <a:r>
              <a:rPr lang="ca-ES" sz="1500" dirty="0" smtClean="0"/>
              <a:t> to </a:t>
            </a:r>
            <a:r>
              <a:rPr lang="ca-ES" sz="1500" dirty="0" err="1" smtClean="0"/>
              <a:t>the</a:t>
            </a:r>
            <a:r>
              <a:rPr lang="ca-ES" sz="1500" dirty="0" smtClean="0"/>
              <a:t> </a:t>
            </a:r>
            <a:r>
              <a:rPr lang="ca-ES" sz="1500" dirty="0" err="1" smtClean="0"/>
              <a:t>Cytoplasm</a:t>
            </a:r>
            <a:r>
              <a:rPr lang="ca-ES" sz="1500" dirty="0" smtClean="0"/>
              <a:t>. </a:t>
            </a:r>
            <a:r>
              <a:rPr lang="ca-ES" sz="1500" dirty="0" err="1" smtClean="0"/>
              <a:t>Try</a:t>
            </a:r>
            <a:r>
              <a:rPr lang="ca-ES" sz="1500" dirty="0" smtClean="0"/>
              <a:t> to </a:t>
            </a:r>
            <a:r>
              <a:rPr lang="ca-ES" sz="1500" dirty="0" err="1" smtClean="0"/>
              <a:t>synthesize</a:t>
            </a:r>
            <a:r>
              <a:rPr lang="ca-ES" sz="1500" dirty="0" smtClean="0"/>
              <a:t> </a:t>
            </a:r>
            <a:r>
              <a:rPr lang="ca-ES" sz="1500" dirty="0" err="1" smtClean="0"/>
              <a:t>Lipids</a:t>
            </a:r>
            <a:r>
              <a:rPr lang="ca-ES" sz="1500" dirty="0" smtClean="0"/>
              <a:t>. </a:t>
            </a:r>
            <a:r>
              <a:rPr lang="ca-ES" sz="1500" u="sng" dirty="0" err="1" smtClean="0"/>
              <a:t>You</a:t>
            </a:r>
            <a:r>
              <a:rPr lang="ca-ES" sz="1500" u="sng" dirty="0" smtClean="0"/>
              <a:t> </a:t>
            </a:r>
            <a:r>
              <a:rPr lang="ca-ES" sz="1500" u="sng" dirty="0" err="1" smtClean="0"/>
              <a:t>cannot</a:t>
            </a:r>
            <a:r>
              <a:rPr lang="ca-ES" sz="1500" u="sng" dirty="0" smtClean="0"/>
              <a:t> </a:t>
            </a:r>
            <a:r>
              <a:rPr lang="ca-ES" sz="1500" u="sng" dirty="0" err="1" smtClean="0"/>
              <a:t>pass</a:t>
            </a:r>
            <a:r>
              <a:rPr lang="ca-ES" sz="1500" u="sng" dirty="0" smtClean="0"/>
              <a:t> </a:t>
            </a:r>
            <a:r>
              <a:rPr lang="ca-ES" sz="1500" u="sng" dirty="0" err="1" smtClean="0"/>
              <a:t>free</a:t>
            </a:r>
            <a:r>
              <a:rPr lang="ca-ES" sz="1500" u="sng" dirty="0" smtClean="0"/>
              <a:t> </a:t>
            </a:r>
            <a:r>
              <a:rPr lang="ca-ES" sz="1500" u="sng" dirty="0" err="1" smtClean="0"/>
              <a:t>Energy</a:t>
            </a:r>
            <a:r>
              <a:rPr lang="ca-ES" sz="1500" u="sng" dirty="0" smtClean="0"/>
              <a:t> Units </a:t>
            </a:r>
            <a:r>
              <a:rPr lang="ca-ES" sz="1500" u="sng" dirty="0" err="1" smtClean="0"/>
              <a:t>from</a:t>
            </a:r>
            <a:r>
              <a:rPr lang="ca-ES" sz="1500" u="sng" dirty="0" smtClean="0"/>
              <a:t> </a:t>
            </a:r>
            <a:r>
              <a:rPr lang="ca-ES" sz="1500" u="sng" dirty="0" err="1" smtClean="0"/>
              <a:t>Chloroplast</a:t>
            </a:r>
            <a:r>
              <a:rPr lang="ca-ES" sz="1500" u="sng" dirty="0" smtClean="0"/>
              <a:t> to </a:t>
            </a:r>
            <a:r>
              <a:rPr lang="ca-ES" sz="1500" u="sng" dirty="0" err="1" smtClean="0"/>
              <a:t>Cytoplasm</a:t>
            </a:r>
            <a:r>
              <a:rPr lang="ca-ES" sz="1500" u="sng" dirty="0" smtClean="0"/>
              <a:t>, </a:t>
            </a:r>
            <a:r>
              <a:rPr lang="ca-ES" sz="1500" u="sng" dirty="0" err="1" smtClean="0"/>
              <a:t>only</a:t>
            </a:r>
            <a:r>
              <a:rPr lang="ca-ES" sz="1500" u="sng" dirty="0" smtClean="0"/>
              <a:t> </a:t>
            </a:r>
            <a:r>
              <a:rPr lang="ca-ES" sz="1500" u="sng" dirty="0" err="1" smtClean="0"/>
              <a:t>Carbon</a:t>
            </a:r>
            <a:r>
              <a:rPr lang="ca-ES" sz="1500" u="sng" dirty="0" smtClean="0"/>
              <a:t> </a:t>
            </a:r>
            <a:r>
              <a:rPr lang="ca-ES" sz="1500" u="sng" dirty="0" err="1" smtClean="0"/>
              <a:t>Chains</a:t>
            </a:r>
            <a:r>
              <a:rPr lang="ca-ES" sz="1500" u="sng" dirty="0" smtClean="0"/>
              <a:t> </a:t>
            </a:r>
            <a:r>
              <a:rPr lang="ca-ES" sz="1500" u="sng" dirty="0" err="1" smtClean="0"/>
              <a:t>with</a:t>
            </a:r>
            <a:r>
              <a:rPr lang="ca-ES" sz="1500" u="sng" dirty="0" smtClean="0"/>
              <a:t> </a:t>
            </a:r>
            <a:r>
              <a:rPr lang="ca-ES" sz="1500" u="sng" dirty="0" err="1" smtClean="0"/>
              <a:t>one</a:t>
            </a:r>
            <a:r>
              <a:rPr lang="ca-ES" sz="1500" u="sng" dirty="0" smtClean="0"/>
              <a:t> </a:t>
            </a:r>
            <a:r>
              <a:rPr lang="ca-ES" sz="1500" u="sng" dirty="0" err="1" smtClean="0"/>
              <a:t>Energy</a:t>
            </a:r>
            <a:r>
              <a:rPr lang="ca-ES" sz="1500" u="sng" dirty="0" smtClean="0"/>
              <a:t> Unit on </a:t>
            </a:r>
            <a:r>
              <a:rPr lang="ca-ES" sz="1500" u="sng" dirty="0" err="1" smtClean="0"/>
              <a:t>each</a:t>
            </a:r>
            <a:r>
              <a:rPr lang="ca-ES" sz="1500" u="sng" dirty="0" smtClean="0"/>
              <a:t>. </a:t>
            </a:r>
          </a:p>
          <a:p>
            <a:pPr>
              <a:buFont typeface="+mj-lt"/>
              <a:buAutoNum type="arabicPeriod"/>
            </a:pPr>
            <a:r>
              <a:rPr lang="ca-ES" sz="1500" dirty="0" err="1" smtClean="0"/>
              <a:t>Try</a:t>
            </a:r>
            <a:r>
              <a:rPr lang="ca-ES" sz="1500" dirty="0" smtClean="0"/>
              <a:t> </a:t>
            </a:r>
            <a:r>
              <a:rPr lang="ca-ES" sz="1500" dirty="0" err="1" smtClean="0"/>
              <a:t>now</a:t>
            </a:r>
            <a:r>
              <a:rPr lang="ca-ES" sz="1500" dirty="0" smtClean="0"/>
              <a:t> to </a:t>
            </a:r>
            <a:r>
              <a:rPr lang="ca-ES" sz="1500" dirty="0" err="1" smtClean="0"/>
              <a:t>use</a:t>
            </a:r>
            <a:r>
              <a:rPr lang="ca-ES" sz="1500" dirty="0" smtClean="0"/>
              <a:t> </a:t>
            </a:r>
            <a:r>
              <a:rPr lang="ca-ES" sz="1500" dirty="0" err="1" smtClean="0"/>
              <a:t>biomolecules</a:t>
            </a:r>
            <a:r>
              <a:rPr lang="ca-ES" sz="1500" dirty="0" smtClean="0"/>
              <a:t> to </a:t>
            </a:r>
            <a:r>
              <a:rPr lang="ca-ES" sz="1500" dirty="0" err="1" smtClean="0"/>
              <a:t>synthesize</a:t>
            </a:r>
            <a:r>
              <a:rPr lang="ca-ES" sz="1500" dirty="0" smtClean="0"/>
              <a:t> </a:t>
            </a:r>
            <a:r>
              <a:rPr lang="ca-ES" sz="1500" dirty="0" err="1" smtClean="0"/>
              <a:t>Proteins</a:t>
            </a:r>
            <a:r>
              <a:rPr lang="ca-ES" sz="1500" dirty="0" smtClean="0"/>
              <a:t> </a:t>
            </a:r>
            <a:r>
              <a:rPr lang="ca-ES" sz="1500" dirty="0" err="1" smtClean="0"/>
              <a:t>and</a:t>
            </a:r>
            <a:r>
              <a:rPr lang="ca-ES" sz="1500" dirty="0" smtClean="0"/>
              <a:t> nucleic </a:t>
            </a:r>
            <a:r>
              <a:rPr lang="ca-ES" sz="1500" dirty="0" err="1" smtClean="0"/>
              <a:t>acids</a:t>
            </a:r>
            <a:r>
              <a:rPr lang="ca-ES" sz="1500" dirty="0" smtClean="0"/>
              <a:t>. </a:t>
            </a:r>
            <a:r>
              <a:rPr lang="ca-ES" sz="1500" dirty="0" err="1" smtClean="0"/>
              <a:t>What</a:t>
            </a:r>
            <a:r>
              <a:rPr lang="ca-ES" sz="1500" dirty="0" smtClean="0"/>
              <a:t> </a:t>
            </a:r>
            <a:r>
              <a:rPr lang="ca-ES" sz="1500" dirty="0" err="1" smtClean="0"/>
              <a:t>happens</a:t>
            </a:r>
            <a:r>
              <a:rPr lang="ca-ES" sz="1500" dirty="0" smtClean="0"/>
              <a:t>?</a:t>
            </a:r>
          </a:p>
          <a:p>
            <a:pPr>
              <a:buFont typeface="+mj-lt"/>
              <a:buAutoNum type="arabicPeriod"/>
            </a:pPr>
            <a:r>
              <a:rPr lang="ca-ES" sz="1500" dirty="0" err="1"/>
              <a:t>Essential</a:t>
            </a:r>
            <a:r>
              <a:rPr lang="ca-ES" sz="1500" dirty="0"/>
              <a:t> Bioelements as S, N, P, </a:t>
            </a:r>
            <a:r>
              <a:rPr lang="ca-ES" sz="1500" dirty="0" err="1"/>
              <a:t>are</a:t>
            </a:r>
            <a:r>
              <a:rPr lang="ca-ES" sz="1500" dirty="0"/>
              <a:t> </a:t>
            </a:r>
            <a:r>
              <a:rPr lang="ca-ES" sz="1500" dirty="0" err="1"/>
              <a:t>not</a:t>
            </a:r>
            <a:r>
              <a:rPr lang="ca-ES" sz="1500" dirty="0"/>
              <a:t> </a:t>
            </a:r>
            <a:r>
              <a:rPr lang="ca-ES" sz="1500" dirty="0" err="1"/>
              <a:t>obtained</a:t>
            </a:r>
            <a:r>
              <a:rPr lang="ca-ES" sz="1500" dirty="0"/>
              <a:t> </a:t>
            </a:r>
            <a:r>
              <a:rPr lang="ca-ES" sz="1500" dirty="0" err="1"/>
              <a:t>from</a:t>
            </a:r>
            <a:r>
              <a:rPr lang="ca-ES" sz="1500" dirty="0"/>
              <a:t> </a:t>
            </a:r>
            <a:r>
              <a:rPr lang="ca-ES" sz="1500" dirty="0" err="1"/>
              <a:t>atmosphere</a:t>
            </a:r>
            <a:r>
              <a:rPr lang="ca-ES" sz="1500" dirty="0"/>
              <a:t>, </a:t>
            </a:r>
            <a:r>
              <a:rPr lang="ca-ES" sz="1500" dirty="0" err="1"/>
              <a:t>but</a:t>
            </a:r>
            <a:r>
              <a:rPr lang="ca-ES" sz="1500" dirty="0"/>
              <a:t> </a:t>
            </a:r>
            <a:r>
              <a:rPr lang="ca-ES" sz="1500" dirty="0" err="1"/>
              <a:t>from</a:t>
            </a:r>
            <a:r>
              <a:rPr lang="ca-ES" sz="1500" dirty="0"/>
              <a:t> </a:t>
            </a:r>
            <a:r>
              <a:rPr lang="ca-ES" sz="1500" dirty="0" err="1"/>
              <a:t>roots</a:t>
            </a:r>
            <a:r>
              <a:rPr lang="ca-ES" sz="1500" dirty="0"/>
              <a:t>. </a:t>
            </a:r>
            <a:r>
              <a:rPr lang="ca-ES" sz="1500" dirty="0" err="1"/>
              <a:t>Take</a:t>
            </a:r>
            <a:r>
              <a:rPr lang="ca-ES" sz="1500" dirty="0"/>
              <a:t> </a:t>
            </a:r>
            <a:r>
              <a:rPr lang="ca-ES" sz="1500" dirty="0" err="1" smtClean="0"/>
              <a:t>pieces</a:t>
            </a:r>
            <a:r>
              <a:rPr lang="ca-ES" sz="1500" dirty="0" smtClean="0"/>
              <a:t> </a:t>
            </a:r>
            <a:r>
              <a:rPr lang="ca-ES" sz="1500" dirty="0"/>
              <a:t>of </a:t>
            </a:r>
            <a:r>
              <a:rPr lang="ca-ES" sz="1500" dirty="0" err="1"/>
              <a:t>each</a:t>
            </a:r>
            <a:r>
              <a:rPr lang="ca-ES" sz="1500" dirty="0"/>
              <a:t> bioelement (S,P, N) </a:t>
            </a:r>
            <a:r>
              <a:rPr lang="ca-ES" sz="1500" dirty="0" err="1"/>
              <a:t>and</a:t>
            </a:r>
            <a:r>
              <a:rPr lang="ca-ES" sz="1500" dirty="0"/>
              <a:t> </a:t>
            </a:r>
            <a:r>
              <a:rPr lang="ca-ES" sz="1500" dirty="0" err="1"/>
              <a:t>try</a:t>
            </a:r>
            <a:r>
              <a:rPr lang="ca-ES" sz="1500" dirty="0"/>
              <a:t> to </a:t>
            </a:r>
            <a:r>
              <a:rPr lang="ca-ES" sz="1500" dirty="0" err="1"/>
              <a:t>synthesize</a:t>
            </a:r>
            <a:r>
              <a:rPr lang="ca-ES" sz="1500" dirty="0"/>
              <a:t> </a:t>
            </a:r>
            <a:r>
              <a:rPr lang="ca-ES" sz="1500" dirty="0" err="1"/>
              <a:t>one</a:t>
            </a:r>
            <a:r>
              <a:rPr lang="ca-ES" sz="1500" dirty="0"/>
              <a:t> </a:t>
            </a:r>
            <a:r>
              <a:rPr lang="ca-ES" sz="1500" dirty="0" err="1"/>
              <a:t>biomolecule</a:t>
            </a:r>
            <a:r>
              <a:rPr lang="ca-ES" sz="1500" dirty="0"/>
              <a:t> of </a:t>
            </a:r>
            <a:r>
              <a:rPr lang="ca-ES" sz="1500" dirty="0" err="1"/>
              <a:t>each</a:t>
            </a:r>
            <a:r>
              <a:rPr lang="ca-ES" sz="1500" dirty="0"/>
              <a:t> </a:t>
            </a:r>
            <a:r>
              <a:rPr lang="ca-ES" sz="1500" dirty="0" err="1"/>
              <a:t>type</a:t>
            </a:r>
            <a:r>
              <a:rPr lang="ca-ES" sz="1500" dirty="0"/>
              <a:t> (</a:t>
            </a:r>
            <a:r>
              <a:rPr lang="ca-ES" sz="1500" dirty="0" err="1"/>
              <a:t>Carbohydrate</a:t>
            </a:r>
            <a:r>
              <a:rPr lang="ca-ES" sz="1500" dirty="0"/>
              <a:t>,  </a:t>
            </a:r>
            <a:r>
              <a:rPr lang="ca-ES" sz="1500" dirty="0" err="1"/>
              <a:t>Lipid</a:t>
            </a:r>
            <a:r>
              <a:rPr lang="ca-ES" sz="1500" dirty="0"/>
              <a:t>, </a:t>
            </a:r>
            <a:r>
              <a:rPr lang="ca-ES" sz="1500" dirty="0" err="1"/>
              <a:t>Protein</a:t>
            </a:r>
            <a:r>
              <a:rPr lang="ca-ES" sz="1500" dirty="0"/>
              <a:t>, Nucleic </a:t>
            </a:r>
            <a:r>
              <a:rPr lang="ca-ES" sz="1500" dirty="0" err="1"/>
              <a:t>Acid</a:t>
            </a:r>
            <a:r>
              <a:rPr lang="ca-ES" sz="1500" dirty="0"/>
              <a:t>). </a:t>
            </a:r>
            <a:r>
              <a:rPr lang="ca-ES" sz="1500" dirty="0" err="1"/>
              <a:t>Redo</a:t>
            </a:r>
            <a:r>
              <a:rPr lang="ca-ES" sz="1500" dirty="0"/>
              <a:t> </a:t>
            </a:r>
            <a:r>
              <a:rPr lang="ca-ES" sz="1500" dirty="0" err="1" smtClean="0"/>
              <a:t>steps</a:t>
            </a:r>
            <a:r>
              <a:rPr lang="ca-ES" sz="1500" dirty="0" smtClean="0"/>
              <a:t> 1 </a:t>
            </a:r>
            <a:r>
              <a:rPr lang="ca-ES" sz="1500" dirty="0" err="1" smtClean="0"/>
              <a:t>and</a:t>
            </a:r>
            <a:r>
              <a:rPr lang="ca-ES" sz="1500" dirty="0" smtClean="0"/>
              <a:t> 2 </a:t>
            </a:r>
            <a:r>
              <a:rPr lang="ca-ES" sz="1500" dirty="0"/>
              <a:t>as </a:t>
            </a:r>
            <a:r>
              <a:rPr lang="ca-ES" sz="1500" dirty="0" err="1"/>
              <a:t>much</a:t>
            </a:r>
            <a:r>
              <a:rPr lang="ca-ES" sz="1500" dirty="0"/>
              <a:t> as </a:t>
            </a:r>
            <a:r>
              <a:rPr lang="ca-ES" sz="1500" dirty="0" err="1"/>
              <a:t>you</a:t>
            </a:r>
            <a:r>
              <a:rPr lang="ca-ES" sz="1500" dirty="0"/>
              <a:t> </a:t>
            </a:r>
            <a:r>
              <a:rPr lang="ca-ES" sz="1500" dirty="0" err="1"/>
              <a:t>need</a:t>
            </a:r>
            <a:r>
              <a:rPr lang="ca-ES" sz="1500" dirty="0"/>
              <a:t>. </a:t>
            </a:r>
            <a:r>
              <a:rPr lang="ca-ES" sz="1500" b="1" dirty="0" err="1">
                <a:solidFill>
                  <a:schemeClr val="accent5"/>
                </a:solidFill>
              </a:rPr>
              <a:t>If</a:t>
            </a:r>
            <a:r>
              <a:rPr lang="ca-ES" sz="1500" b="1" dirty="0">
                <a:solidFill>
                  <a:schemeClr val="accent5"/>
                </a:solidFill>
              </a:rPr>
              <a:t> </a:t>
            </a:r>
            <a:r>
              <a:rPr lang="ca-ES" sz="1500" b="1" dirty="0" err="1">
                <a:solidFill>
                  <a:schemeClr val="accent5"/>
                </a:solidFill>
              </a:rPr>
              <a:t>you</a:t>
            </a:r>
            <a:r>
              <a:rPr lang="ca-ES" sz="1500" b="1" dirty="0">
                <a:solidFill>
                  <a:schemeClr val="accent5"/>
                </a:solidFill>
              </a:rPr>
              <a:t> </a:t>
            </a:r>
            <a:r>
              <a:rPr lang="ca-ES" sz="1500" b="1" dirty="0" err="1">
                <a:solidFill>
                  <a:schemeClr val="accent5"/>
                </a:solidFill>
              </a:rPr>
              <a:t>don’t</a:t>
            </a:r>
            <a:r>
              <a:rPr lang="ca-ES" sz="1500" b="1" dirty="0">
                <a:solidFill>
                  <a:schemeClr val="accent5"/>
                </a:solidFill>
              </a:rPr>
              <a:t> get to </a:t>
            </a:r>
            <a:r>
              <a:rPr lang="ca-ES" sz="1500" b="1" dirty="0" err="1">
                <a:solidFill>
                  <a:schemeClr val="accent5"/>
                </a:solidFill>
              </a:rPr>
              <a:t>it</a:t>
            </a:r>
            <a:r>
              <a:rPr lang="ca-ES" sz="1500" b="1" dirty="0">
                <a:solidFill>
                  <a:schemeClr val="accent5"/>
                </a:solidFill>
              </a:rPr>
              <a:t>, or </a:t>
            </a:r>
            <a:r>
              <a:rPr lang="ca-ES" sz="1500" b="1" dirty="0" err="1">
                <a:solidFill>
                  <a:schemeClr val="accent5"/>
                </a:solidFill>
              </a:rPr>
              <a:t>exceed</a:t>
            </a:r>
            <a:r>
              <a:rPr lang="ca-ES" sz="1500" b="1" dirty="0">
                <a:solidFill>
                  <a:schemeClr val="accent5"/>
                </a:solidFill>
              </a:rPr>
              <a:t> </a:t>
            </a:r>
            <a:r>
              <a:rPr lang="ca-ES" sz="1500" b="1" dirty="0" err="1">
                <a:solidFill>
                  <a:schemeClr val="accent5"/>
                </a:solidFill>
              </a:rPr>
              <a:t>the</a:t>
            </a:r>
            <a:r>
              <a:rPr lang="ca-ES" sz="1500" b="1" dirty="0">
                <a:solidFill>
                  <a:schemeClr val="accent5"/>
                </a:solidFill>
              </a:rPr>
              <a:t> </a:t>
            </a:r>
            <a:r>
              <a:rPr lang="ca-ES" sz="1500" b="1" dirty="0" err="1">
                <a:solidFill>
                  <a:schemeClr val="accent5"/>
                </a:solidFill>
              </a:rPr>
              <a:t>survival</a:t>
            </a:r>
            <a:r>
              <a:rPr lang="ca-ES" sz="1500" b="1" dirty="0">
                <a:solidFill>
                  <a:schemeClr val="accent5"/>
                </a:solidFill>
              </a:rPr>
              <a:t> </a:t>
            </a:r>
            <a:r>
              <a:rPr lang="ca-ES" sz="1500" b="1" dirty="0" err="1">
                <a:solidFill>
                  <a:schemeClr val="accent5"/>
                </a:solidFill>
              </a:rPr>
              <a:t>conditions</a:t>
            </a:r>
            <a:r>
              <a:rPr lang="ca-ES" sz="1500" b="1" dirty="0">
                <a:solidFill>
                  <a:schemeClr val="accent5"/>
                </a:solidFill>
              </a:rPr>
              <a:t>, </a:t>
            </a:r>
            <a:r>
              <a:rPr lang="ca-ES" sz="1500" b="1" dirty="0" err="1">
                <a:solidFill>
                  <a:schemeClr val="accent5"/>
                </a:solidFill>
              </a:rPr>
              <a:t>your</a:t>
            </a:r>
            <a:r>
              <a:rPr lang="ca-ES" sz="1500" b="1" dirty="0">
                <a:solidFill>
                  <a:schemeClr val="accent5"/>
                </a:solidFill>
              </a:rPr>
              <a:t> cell </a:t>
            </a:r>
            <a:r>
              <a:rPr lang="ca-ES" sz="1500" b="1" dirty="0" err="1">
                <a:solidFill>
                  <a:schemeClr val="accent5"/>
                </a:solidFill>
              </a:rPr>
              <a:t>will</a:t>
            </a:r>
            <a:r>
              <a:rPr lang="ca-ES" sz="1500" b="1" dirty="0">
                <a:solidFill>
                  <a:schemeClr val="accent5"/>
                </a:solidFill>
              </a:rPr>
              <a:t> die. </a:t>
            </a:r>
            <a:endParaRPr lang="ca-ES" sz="1500" b="1" dirty="0" smtClean="0">
              <a:solidFill>
                <a:schemeClr val="accent5"/>
              </a:solidFill>
            </a:endParaRPr>
          </a:p>
          <a:p>
            <a:pPr>
              <a:buFont typeface="+mj-lt"/>
              <a:buAutoNum type="arabicPeriod"/>
            </a:pPr>
            <a:r>
              <a:rPr lang="ca-ES" sz="1500" dirty="0" err="1"/>
              <a:t>Which</a:t>
            </a:r>
            <a:r>
              <a:rPr lang="ca-ES" sz="1500" dirty="0"/>
              <a:t> </a:t>
            </a:r>
            <a:r>
              <a:rPr lang="ca-ES" sz="1500" dirty="0" err="1"/>
              <a:t>are</a:t>
            </a:r>
            <a:r>
              <a:rPr lang="ca-ES" sz="1500" dirty="0"/>
              <a:t> </a:t>
            </a:r>
            <a:r>
              <a:rPr lang="ca-ES" sz="1500" dirty="0" err="1"/>
              <a:t>the</a:t>
            </a:r>
            <a:r>
              <a:rPr lang="ca-ES" sz="1500" dirty="0"/>
              <a:t> </a:t>
            </a:r>
            <a:r>
              <a:rPr lang="ca-ES" sz="1500" dirty="0" err="1"/>
              <a:t>results</a:t>
            </a:r>
            <a:r>
              <a:rPr lang="ca-ES" sz="1500" dirty="0"/>
              <a:t>? </a:t>
            </a:r>
            <a:r>
              <a:rPr lang="ca-ES" sz="1500" dirty="0" err="1"/>
              <a:t>What</a:t>
            </a:r>
            <a:r>
              <a:rPr lang="ca-ES" sz="1500" dirty="0"/>
              <a:t> </a:t>
            </a:r>
            <a:r>
              <a:rPr lang="ca-ES" sz="1500" dirty="0" err="1"/>
              <a:t>happened</a:t>
            </a:r>
            <a:r>
              <a:rPr lang="ca-ES" sz="1500" dirty="0"/>
              <a:t> </a:t>
            </a:r>
            <a:r>
              <a:rPr lang="ca-ES" sz="1500" dirty="0" err="1"/>
              <a:t>with</a:t>
            </a:r>
            <a:r>
              <a:rPr lang="ca-ES" sz="1500" dirty="0"/>
              <a:t> </a:t>
            </a:r>
            <a:r>
              <a:rPr lang="ca-ES" sz="1500" dirty="0" err="1"/>
              <a:t>Carbon</a:t>
            </a:r>
            <a:r>
              <a:rPr lang="ca-ES" sz="1500" dirty="0"/>
              <a:t> </a:t>
            </a:r>
            <a:r>
              <a:rPr lang="ca-ES" sz="1500" dirty="0" err="1"/>
              <a:t>Dioxyde</a:t>
            </a:r>
            <a:r>
              <a:rPr lang="ca-ES" sz="1500" dirty="0"/>
              <a:t>? </a:t>
            </a:r>
            <a:r>
              <a:rPr lang="ca-ES" sz="1500" dirty="0" err="1"/>
              <a:t>Which</a:t>
            </a:r>
            <a:r>
              <a:rPr lang="ca-ES" sz="1500" dirty="0"/>
              <a:t> is </a:t>
            </a:r>
            <a:r>
              <a:rPr lang="ca-ES" sz="1500" dirty="0" err="1"/>
              <a:t>the</a:t>
            </a:r>
            <a:r>
              <a:rPr lang="ca-ES" sz="1500" dirty="0"/>
              <a:t> global </a:t>
            </a:r>
            <a:r>
              <a:rPr lang="ca-ES" sz="1500" dirty="0" err="1"/>
              <a:t>balance</a:t>
            </a:r>
            <a:r>
              <a:rPr lang="ca-ES" sz="1500" dirty="0"/>
              <a:t> in </a:t>
            </a:r>
            <a:r>
              <a:rPr lang="ca-ES" sz="1500" dirty="0" err="1"/>
              <a:t>Oxygen</a:t>
            </a:r>
            <a:r>
              <a:rPr lang="ca-ES" sz="1500" dirty="0"/>
              <a:t> </a:t>
            </a:r>
            <a:r>
              <a:rPr lang="ca-ES" sz="1500" dirty="0" err="1"/>
              <a:t>and</a:t>
            </a:r>
            <a:r>
              <a:rPr lang="ca-ES" sz="1500" dirty="0"/>
              <a:t> </a:t>
            </a:r>
            <a:r>
              <a:rPr lang="ca-ES" sz="1500" dirty="0" err="1"/>
              <a:t>Carbon</a:t>
            </a:r>
            <a:r>
              <a:rPr lang="ca-ES" sz="1500" dirty="0"/>
              <a:t> </a:t>
            </a:r>
            <a:r>
              <a:rPr lang="ca-ES" sz="1500" dirty="0" err="1"/>
              <a:t>Dioxyde</a:t>
            </a:r>
            <a:r>
              <a:rPr lang="ca-ES" sz="1500" dirty="0"/>
              <a:t>? </a:t>
            </a:r>
            <a:r>
              <a:rPr lang="ca-ES" sz="1500" dirty="0" err="1"/>
              <a:t>Why</a:t>
            </a:r>
            <a:r>
              <a:rPr lang="ca-ES" sz="1500" dirty="0"/>
              <a:t>? </a:t>
            </a:r>
            <a:r>
              <a:rPr lang="ca-ES" sz="1500" dirty="0" err="1"/>
              <a:t>What</a:t>
            </a:r>
            <a:r>
              <a:rPr lang="ca-ES" sz="1500" dirty="0"/>
              <a:t> </a:t>
            </a:r>
            <a:r>
              <a:rPr lang="ca-ES" sz="1500" dirty="0" err="1"/>
              <a:t>about</a:t>
            </a:r>
            <a:r>
              <a:rPr lang="ca-ES" sz="1500" dirty="0"/>
              <a:t> </a:t>
            </a:r>
            <a:r>
              <a:rPr lang="ca-ES" sz="1500" dirty="0" err="1"/>
              <a:t>energy</a:t>
            </a:r>
            <a:r>
              <a:rPr lang="ca-ES" sz="1500" dirty="0"/>
              <a:t>? </a:t>
            </a:r>
            <a:r>
              <a:rPr lang="ca-ES" sz="1500" dirty="0" err="1"/>
              <a:t>Where</a:t>
            </a:r>
            <a:r>
              <a:rPr lang="ca-ES" sz="1500" dirty="0"/>
              <a:t> </a:t>
            </a:r>
            <a:r>
              <a:rPr lang="ca-ES" sz="1500" dirty="0" err="1"/>
              <a:t>are</a:t>
            </a:r>
            <a:r>
              <a:rPr lang="ca-ES" sz="1500" dirty="0"/>
              <a:t> </a:t>
            </a:r>
            <a:r>
              <a:rPr lang="ca-ES" sz="1500" dirty="0" err="1"/>
              <a:t>Carbon</a:t>
            </a:r>
            <a:r>
              <a:rPr lang="ca-ES" sz="1500" dirty="0"/>
              <a:t> </a:t>
            </a:r>
            <a:r>
              <a:rPr lang="ca-ES" sz="1500" dirty="0" err="1"/>
              <a:t>chains</a:t>
            </a:r>
            <a:r>
              <a:rPr lang="ca-ES" sz="1500" dirty="0"/>
              <a:t> </a:t>
            </a:r>
            <a:r>
              <a:rPr lang="ca-ES" sz="1500" dirty="0" err="1"/>
              <a:t>and</a:t>
            </a:r>
            <a:r>
              <a:rPr lang="ca-ES" sz="1500" dirty="0"/>
              <a:t> </a:t>
            </a:r>
            <a:r>
              <a:rPr lang="ca-ES" sz="1500" dirty="0" err="1"/>
              <a:t>Energy</a:t>
            </a:r>
            <a:r>
              <a:rPr lang="ca-ES" sz="1500" dirty="0"/>
              <a:t> </a:t>
            </a:r>
            <a:r>
              <a:rPr lang="ca-ES" sz="1500" dirty="0" err="1"/>
              <a:t>coming</a:t>
            </a:r>
            <a:r>
              <a:rPr lang="ca-ES" sz="1500" dirty="0"/>
              <a:t> </a:t>
            </a:r>
            <a:r>
              <a:rPr lang="ca-ES" sz="1500" dirty="0" err="1"/>
              <a:t>from</a:t>
            </a:r>
            <a:r>
              <a:rPr lang="ca-ES" sz="1500" dirty="0"/>
              <a:t>?</a:t>
            </a:r>
          </a:p>
          <a:p>
            <a:pPr>
              <a:buFont typeface="+mj-lt"/>
              <a:buAutoNum type="arabicPeriod"/>
            </a:pPr>
            <a:r>
              <a:rPr lang="ca-ES" sz="1500" dirty="0" err="1" smtClean="0"/>
              <a:t>Now</a:t>
            </a:r>
            <a:r>
              <a:rPr lang="ca-ES" sz="1500" dirty="0" smtClean="0"/>
              <a:t> </a:t>
            </a:r>
            <a:r>
              <a:rPr lang="ca-ES" sz="1500" dirty="0" err="1" smtClean="0"/>
              <a:t>it’s</a:t>
            </a:r>
            <a:r>
              <a:rPr lang="ca-ES" sz="1500" dirty="0" smtClean="0"/>
              <a:t> </a:t>
            </a:r>
            <a:r>
              <a:rPr lang="ca-ES" sz="1500" dirty="0" err="1" smtClean="0"/>
              <a:t>Night</a:t>
            </a:r>
            <a:r>
              <a:rPr lang="ca-ES" sz="1500" dirty="0" smtClean="0"/>
              <a:t> </a:t>
            </a:r>
            <a:r>
              <a:rPr lang="ca-ES" sz="1500" dirty="0" err="1" smtClean="0"/>
              <a:t>and</a:t>
            </a:r>
            <a:r>
              <a:rPr lang="ca-ES" sz="1500" dirty="0" smtClean="0"/>
              <a:t> no </a:t>
            </a:r>
            <a:r>
              <a:rPr lang="ca-ES" sz="1500" dirty="0" err="1" smtClean="0"/>
              <a:t>Energy</a:t>
            </a:r>
            <a:r>
              <a:rPr lang="ca-ES" sz="1500" dirty="0" smtClean="0"/>
              <a:t> units </a:t>
            </a:r>
            <a:r>
              <a:rPr lang="ca-ES" sz="1500" dirty="0" err="1" smtClean="0"/>
              <a:t>from</a:t>
            </a:r>
            <a:r>
              <a:rPr lang="ca-ES" sz="1500" dirty="0" smtClean="0"/>
              <a:t> light </a:t>
            </a:r>
            <a:r>
              <a:rPr lang="ca-ES" sz="1500" dirty="0" err="1" smtClean="0"/>
              <a:t>are</a:t>
            </a:r>
            <a:r>
              <a:rPr lang="ca-ES" sz="1500" dirty="0" smtClean="0"/>
              <a:t> </a:t>
            </a:r>
            <a:r>
              <a:rPr lang="ca-ES" sz="1500" dirty="0" err="1" smtClean="0"/>
              <a:t>getting</a:t>
            </a:r>
            <a:r>
              <a:rPr lang="ca-ES" sz="1500" dirty="0" smtClean="0"/>
              <a:t> in </a:t>
            </a:r>
            <a:r>
              <a:rPr lang="ca-ES" sz="1500" dirty="0" err="1" smtClean="0"/>
              <a:t>the</a:t>
            </a:r>
            <a:r>
              <a:rPr lang="ca-ES" sz="1500" dirty="0" smtClean="0"/>
              <a:t> </a:t>
            </a:r>
            <a:r>
              <a:rPr lang="ca-ES" sz="1500" dirty="0" err="1" smtClean="0"/>
              <a:t>Chloroplast</a:t>
            </a:r>
            <a:r>
              <a:rPr lang="ca-ES" sz="1500" dirty="0" smtClean="0"/>
              <a:t>. </a:t>
            </a:r>
            <a:r>
              <a:rPr lang="ca-ES" sz="1500" dirty="0" err="1" smtClean="0"/>
              <a:t>Try</a:t>
            </a:r>
            <a:r>
              <a:rPr lang="ca-ES" sz="1500" dirty="0" smtClean="0"/>
              <a:t> to do </a:t>
            </a:r>
            <a:r>
              <a:rPr lang="ca-ES" sz="1500" dirty="0" err="1" smtClean="0"/>
              <a:t>your</a:t>
            </a:r>
            <a:r>
              <a:rPr lang="ca-ES" sz="1500" dirty="0" smtClean="0"/>
              <a:t> best to get </a:t>
            </a:r>
            <a:r>
              <a:rPr lang="ca-ES" sz="1500" dirty="0" err="1" smtClean="0"/>
              <a:t>more</a:t>
            </a:r>
            <a:r>
              <a:rPr lang="ca-ES" sz="1500" dirty="0" smtClean="0"/>
              <a:t> </a:t>
            </a:r>
            <a:r>
              <a:rPr lang="ca-ES" sz="1500" dirty="0" err="1" smtClean="0"/>
              <a:t>energy</a:t>
            </a:r>
            <a:r>
              <a:rPr lang="ca-ES" sz="1500" dirty="0" smtClean="0"/>
              <a:t> </a:t>
            </a:r>
            <a:r>
              <a:rPr lang="ca-ES" sz="1500" dirty="0" smtClean="0"/>
              <a:t>in </a:t>
            </a:r>
            <a:r>
              <a:rPr lang="ca-ES" sz="1500" dirty="0" err="1" smtClean="0"/>
              <a:t>the</a:t>
            </a:r>
            <a:r>
              <a:rPr lang="ca-ES" sz="1500" dirty="0" smtClean="0"/>
              <a:t> </a:t>
            </a:r>
            <a:r>
              <a:rPr lang="ca-ES" sz="1500" dirty="0" err="1" smtClean="0"/>
              <a:t>cytoplasm</a:t>
            </a:r>
            <a:r>
              <a:rPr lang="ca-ES" sz="1500" dirty="0" smtClean="0"/>
              <a:t>. </a:t>
            </a:r>
          </a:p>
          <a:p>
            <a:pPr>
              <a:buFont typeface="+mj-lt"/>
              <a:buAutoNum type="arabicPeriod"/>
            </a:pPr>
            <a:r>
              <a:rPr lang="ca-ES" sz="1500" dirty="0" err="1" smtClean="0"/>
              <a:t>What</a:t>
            </a:r>
            <a:r>
              <a:rPr lang="ca-ES" sz="1500" dirty="0" smtClean="0"/>
              <a:t> </a:t>
            </a:r>
            <a:r>
              <a:rPr lang="ca-ES" sz="1500" dirty="0" err="1" smtClean="0"/>
              <a:t>happens</a:t>
            </a:r>
            <a:r>
              <a:rPr lang="ca-ES" sz="1500" dirty="0" smtClean="0"/>
              <a:t> </a:t>
            </a:r>
            <a:r>
              <a:rPr lang="ca-ES" sz="1500" dirty="0" err="1" smtClean="0"/>
              <a:t>now</a:t>
            </a:r>
            <a:r>
              <a:rPr lang="ca-ES" sz="1500" dirty="0" smtClean="0"/>
              <a:t>? </a:t>
            </a:r>
            <a:r>
              <a:rPr lang="ca-ES" sz="1500" dirty="0" err="1" smtClean="0"/>
              <a:t>Why</a:t>
            </a:r>
            <a:r>
              <a:rPr lang="ca-ES" sz="1500" dirty="0" smtClean="0"/>
              <a:t>? Is </a:t>
            </a:r>
            <a:r>
              <a:rPr lang="ca-ES" sz="1500" dirty="0" err="1" smtClean="0"/>
              <a:t>this</a:t>
            </a:r>
            <a:r>
              <a:rPr lang="ca-ES" sz="1500" dirty="0" smtClean="0"/>
              <a:t> similar to </a:t>
            </a:r>
            <a:r>
              <a:rPr lang="ca-ES" sz="1500" dirty="0" err="1" smtClean="0"/>
              <a:t>the</a:t>
            </a:r>
            <a:r>
              <a:rPr lang="ca-ES" sz="1500" dirty="0" smtClean="0"/>
              <a:t> </a:t>
            </a:r>
            <a:r>
              <a:rPr lang="ca-ES" sz="1500" dirty="0" err="1" smtClean="0"/>
              <a:t>reaction</a:t>
            </a:r>
            <a:r>
              <a:rPr lang="ca-ES" sz="1500" dirty="0" smtClean="0"/>
              <a:t> on </a:t>
            </a:r>
            <a:r>
              <a:rPr lang="ca-ES" sz="1500" dirty="0" err="1" smtClean="0"/>
              <a:t>Step</a:t>
            </a:r>
            <a:r>
              <a:rPr lang="ca-ES" sz="1500" dirty="0" smtClean="0"/>
              <a:t> 1?</a:t>
            </a:r>
          </a:p>
          <a:p>
            <a:pPr>
              <a:buFont typeface="+mj-lt"/>
              <a:buAutoNum type="arabicPeriod"/>
            </a:pPr>
            <a:r>
              <a:rPr lang="ca-ES" sz="1500" dirty="0" err="1" smtClean="0"/>
              <a:t>What</a:t>
            </a:r>
            <a:r>
              <a:rPr lang="ca-ES" sz="1500" dirty="0" smtClean="0"/>
              <a:t> </a:t>
            </a:r>
            <a:r>
              <a:rPr lang="ca-ES" sz="1500" dirty="0" err="1" smtClean="0"/>
              <a:t>will</a:t>
            </a:r>
            <a:r>
              <a:rPr lang="ca-ES" sz="1500" dirty="0" smtClean="0"/>
              <a:t> </a:t>
            </a:r>
            <a:r>
              <a:rPr lang="ca-ES" sz="1500" dirty="0" err="1" smtClean="0"/>
              <a:t>happen</a:t>
            </a:r>
            <a:r>
              <a:rPr lang="ca-ES" sz="1500" dirty="0" smtClean="0"/>
              <a:t> </a:t>
            </a:r>
            <a:r>
              <a:rPr lang="ca-ES" sz="1500" dirty="0" err="1" smtClean="0"/>
              <a:t>with</a:t>
            </a:r>
            <a:r>
              <a:rPr lang="ca-ES" sz="1500" dirty="0" smtClean="0"/>
              <a:t> plants </a:t>
            </a:r>
            <a:r>
              <a:rPr lang="ca-ES" sz="1500" dirty="0" err="1" smtClean="0"/>
              <a:t>growing</a:t>
            </a:r>
            <a:r>
              <a:rPr lang="ca-ES" sz="1500" dirty="0" smtClean="0"/>
              <a:t> on </a:t>
            </a:r>
            <a:r>
              <a:rPr lang="ca-ES" sz="1500" dirty="0" err="1" smtClean="0"/>
              <a:t>low</a:t>
            </a:r>
            <a:r>
              <a:rPr lang="ca-ES" sz="1500" dirty="0" smtClean="0"/>
              <a:t>-N </a:t>
            </a:r>
            <a:r>
              <a:rPr lang="ca-ES" sz="1500" dirty="0" err="1" smtClean="0"/>
              <a:t>soils</a:t>
            </a:r>
            <a:r>
              <a:rPr lang="ca-ES" sz="1500" dirty="0"/>
              <a:t>?</a:t>
            </a:r>
            <a:endParaRPr lang="ca-ES" sz="1500" dirty="0" smtClean="0"/>
          </a:p>
          <a:p>
            <a:pPr>
              <a:buFont typeface="+mj-lt"/>
              <a:buAutoNum type="arabicPeriod"/>
            </a:pPr>
            <a:r>
              <a:rPr lang="ca-ES" sz="1500" dirty="0" err="1" smtClean="0"/>
              <a:t>Explain</a:t>
            </a:r>
            <a:r>
              <a:rPr lang="ca-ES" sz="1500" dirty="0" smtClean="0"/>
              <a:t> </a:t>
            </a:r>
            <a:r>
              <a:rPr lang="ca-ES" sz="1500" dirty="0" err="1" smtClean="0"/>
              <a:t>your</a:t>
            </a:r>
            <a:r>
              <a:rPr lang="ca-ES" sz="1500" dirty="0" smtClean="0"/>
              <a:t> </a:t>
            </a:r>
            <a:r>
              <a:rPr lang="ca-ES" sz="1500" dirty="0" err="1" smtClean="0"/>
              <a:t>results</a:t>
            </a:r>
            <a:r>
              <a:rPr lang="ca-ES" sz="1500" dirty="0" smtClean="0"/>
              <a:t> </a:t>
            </a:r>
            <a:r>
              <a:rPr lang="ca-ES" sz="1500" dirty="0" err="1" smtClean="0"/>
              <a:t>from</a:t>
            </a:r>
            <a:r>
              <a:rPr lang="ca-ES" sz="1500" dirty="0" smtClean="0"/>
              <a:t> </a:t>
            </a:r>
            <a:r>
              <a:rPr lang="ca-ES" sz="1500" dirty="0" err="1" smtClean="0"/>
              <a:t>questions</a:t>
            </a:r>
            <a:r>
              <a:rPr lang="ca-ES" sz="1500" dirty="0" smtClean="0"/>
              <a:t> 7 </a:t>
            </a:r>
            <a:r>
              <a:rPr lang="ca-ES" sz="1500" dirty="0" err="1" smtClean="0"/>
              <a:t>and</a:t>
            </a:r>
            <a:r>
              <a:rPr lang="ca-ES" sz="1500" dirty="0" smtClean="0"/>
              <a:t> 8 </a:t>
            </a:r>
            <a:r>
              <a:rPr lang="ca-ES" sz="1500" dirty="0" err="1" smtClean="0"/>
              <a:t>using</a:t>
            </a:r>
            <a:r>
              <a:rPr lang="ca-ES" sz="1500" dirty="0" smtClean="0"/>
              <a:t> </a:t>
            </a:r>
            <a:r>
              <a:rPr lang="ca-ES" sz="1500" dirty="0" err="1" smtClean="0"/>
              <a:t>the</a:t>
            </a:r>
            <a:r>
              <a:rPr lang="ca-ES" sz="1500" dirty="0" smtClean="0"/>
              <a:t> </a:t>
            </a:r>
            <a:r>
              <a:rPr lang="ca-ES" sz="1500" dirty="0" err="1" smtClean="0"/>
              <a:t>concepts</a:t>
            </a:r>
            <a:r>
              <a:rPr lang="ca-ES" sz="1500" dirty="0" smtClean="0"/>
              <a:t> </a:t>
            </a:r>
            <a:r>
              <a:rPr lang="ca-ES" sz="1500" dirty="0" err="1" smtClean="0"/>
              <a:t>Autotroph</a:t>
            </a:r>
            <a:r>
              <a:rPr lang="ca-ES" sz="1500" dirty="0" smtClean="0"/>
              <a:t>, </a:t>
            </a:r>
            <a:r>
              <a:rPr lang="ca-ES" sz="1500" dirty="0" err="1" smtClean="0"/>
              <a:t>Heterotroph</a:t>
            </a:r>
            <a:r>
              <a:rPr lang="ca-ES" sz="1500" dirty="0" smtClean="0"/>
              <a:t>, </a:t>
            </a:r>
            <a:r>
              <a:rPr lang="ca-ES" sz="1500" dirty="0" err="1" smtClean="0"/>
              <a:t>Anabolism</a:t>
            </a:r>
            <a:r>
              <a:rPr lang="ca-ES" sz="1500" dirty="0" smtClean="0"/>
              <a:t>, </a:t>
            </a:r>
            <a:r>
              <a:rPr lang="ca-ES" sz="1500" dirty="0" err="1" smtClean="0"/>
              <a:t>Catabolism</a:t>
            </a:r>
            <a:r>
              <a:rPr lang="ca-ES" sz="1500" dirty="0" smtClean="0"/>
              <a:t>, </a:t>
            </a:r>
            <a:r>
              <a:rPr lang="ca-ES" sz="1500" dirty="0" err="1" smtClean="0"/>
              <a:t>Oxidative</a:t>
            </a:r>
            <a:r>
              <a:rPr lang="ca-ES" sz="1500" dirty="0" smtClean="0"/>
              <a:t> </a:t>
            </a:r>
            <a:r>
              <a:rPr lang="ca-ES" sz="1500" dirty="0" err="1" smtClean="0"/>
              <a:t>Respiration</a:t>
            </a:r>
            <a:r>
              <a:rPr lang="ca-ES" sz="1500" dirty="0" smtClean="0"/>
              <a:t>, </a:t>
            </a:r>
            <a:r>
              <a:rPr lang="ca-ES" sz="1500" dirty="0" err="1" smtClean="0"/>
              <a:t>Photosynthesis</a:t>
            </a:r>
            <a:r>
              <a:rPr lang="ca-ES" sz="1500" dirty="0" smtClean="0"/>
              <a:t>.  </a:t>
            </a:r>
            <a:endParaRPr lang="ca-ES" sz="1500" dirty="0"/>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sp>
        <p:nvSpPr>
          <p:cNvPr id="6" name="5 CuadroTexto"/>
          <p:cNvSpPr txBox="1"/>
          <p:nvPr/>
        </p:nvSpPr>
        <p:spPr>
          <a:xfrm>
            <a:off x="307265" y="8623161"/>
            <a:ext cx="5341617" cy="400110"/>
          </a:xfrm>
          <a:prstGeom prst="rect">
            <a:avLst/>
          </a:prstGeom>
          <a:noFill/>
        </p:spPr>
        <p:txBody>
          <a:bodyPr wrap="square" rtlCol="0">
            <a:spAutoFit/>
          </a:bodyPr>
          <a:lstStyle/>
          <a:p>
            <a:pPr algn="r"/>
            <a:r>
              <a:rPr lang="ca-ES" sz="1000" dirty="0" err="1" smtClean="0">
                <a:solidFill>
                  <a:schemeClr val="bg1"/>
                </a:solidFill>
              </a:rPr>
              <a:t>This</a:t>
            </a:r>
            <a:r>
              <a:rPr lang="ca-ES" sz="1000" dirty="0" smtClean="0">
                <a:solidFill>
                  <a:schemeClr val="bg1"/>
                </a:solidFill>
              </a:rPr>
              <a:t> card is part of </a:t>
            </a:r>
            <a:r>
              <a:rPr lang="ca-ES" sz="1000" dirty="0" err="1" smtClean="0">
                <a:solidFill>
                  <a:schemeClr val="bg1"/>
                </a:solidFill>
              </a:rPr>
              <a:t>the</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LifeBricks</a:t>
            </a:r>
            <a:r>
              <a:rPr lang="ca-ES" sz="1000" dirty="0" smtClean="0">
                <a:solidFill>
                  <a:schemeClr val="bg1"/>
                </a:solidFill>
              </a:rPr>
              <a:t>” Materials of </a:t>
            </a:r>
            <a:r>
              <a:rPr lang="ca-ES" sz="1000" dirty="0" err="1" smtClean="0">
                <a:solidFill>
                  <a:schemeClr val="bg1"/>
                </a:solidFill>
              </a:rPr>
              <a:t>the</a:t>
            </a:r>
            <a:r>
              <a:rPr lang="ca-ES" sz="1000" dirty="0" smtClean="0">
                <a:solidFill>
                  <a:schemeClr val="bg1"/>
                </a:solidFill>
              </a:rPr>
              <a:t> </a:t>
            </a:r>
            <a:r>
              <a:rPr lang="ca-ES" sz="1000" dirty="0" err="1" smtClean="0">
                <a:solidFill>
                  <a:schemeClr val="bg1"/>
                </a:solidFill>
              </a:rPr>
              <a:t>activity</a:t>
            </a:r>
            <a:r>
              <a:rPr lang="ca-ES" sz="1000" dirty="0" smtClean="0">
                <a:solidFill>
                  <a:schemeClr val="bg1"/>
                </a:solidFill>
              </a:rPr>
              <a:t> </a:t>
            </a:r>
            <a:r>
              <a:rPr lang="ca-ES" sz="1000" dirty="0" err="1" smtClean="0">
                <a:solidFill>
                  <a:schemeClr val="bg1"/>
                </a:solidFill>
              </a:rPr>
              <a:t>and</a:t>
            </a:r>
            <a:r>
              <a:rPr lang="ca-ES" sz="1000" dirty="0" smtClean="0">
                <a:solidFill>
                  <a:schemeClr val="bg1"/>
                </a:solidFill>
              </a:rPr>
              <a:t> </a:t>
            </a:r>
            <a:r>
              <a:rPr lang="ca-ES" sz="1000" dirty="0" err="1" smtClean="0">
                <a:solidFill>
                  <a:schemeClr val="bg1"/>
                </a:solidFill>
              </a:rPr>
              <a:t>Didactic</a:t>
            </a:r>
            <a:r>
              <a:rPr lang="ca-ES" sz="1000" dirty="0" smtClean="0">
                <a:solidFill>
                  <a:schemeClr val="bg1"/>
                </a:solidFill>
              </a:rPr>
              <a:t> </a:t>
            </a:r>
            <a:r>
              <a:rPr lang="ca-ES" sz="1000" dirty="0" err="1" smtClean="0">
                <a:solidFill>
                  <a:schemeClr val="bg1"/>
                </a:solidFill>
              </a:rPr>
              <a:t>Guides</a:t>
            </a:r>
            <a:r>
              <a:rPr lang="ca-ES" sz="1000" dirty="0" smtClean="0">
                <a:solidFill>
                  <a:schemeClr val="bg1"/>
                </a:solidFill>
              </a:rPr>
              <a:t> </a:t>
            </a:r>
            <a:r>
              <a:rPr lang="ca-ES" sz="1000" dirty="0" err="1" smtClean="0">
                <a:solidFill>
                  <a:schemeClr val="bg1"/>
                </a:solidFill>
              </a:rPr>
              <a:t>are</a:t>
            </a:r>
            <a:r>
              <a:rPr lang="ca-ES" sz="1000" dirty="0" smtClean="0">
                <a:solidFill>
                  <a:schemeClr val="bg1"/>
                </a:solidFill>
              </a:rPr>
              <a:t> </a:t>
            </a:r>
            <a:r>
              <a:rPr lang="ca-ES" sz="1000" dirty="0" err="1" smtClean="0">
                <a:solidFill>
                  <a:schemeClr val="bg1"/>
                </a:solidFill>
              </a:rPr>
              <a:t>available</a:t>
            </a:r>
            <a:r>
              <a:rPr lang="ca-ES" sz="1000" dirty="0" smtClean="0">
                <a:solidFill>
                  <a:schemeClr val="bg1"/>
                </a:solidFill>
              </a:rPr>
              <a:t> for </a:t>
            </a:r>
            <a:r>
              <a:rPr lang="ca-ES" sz="1000" dirty="0" err="1" smtClean="0">
                <a:solidFill>
                  <a:schemeClr val="bg1"/>
                </a:solidFill>
              </a:rPr>
              <a:t>its</a:t>
            </a:r>
            <a:r>
              <a:rPr lang="ca-ES" sz="1000" dirty="0" smtClean="0">
                <a:solidFill>
                  <a:schemeClr val="bg1"/>
                </a:solidFill>
              </a:rPr>
              <a:t> </a:t>
            </a:r>
            <a:r>
              <a:rPr lang="ca-ES" sz="1000" dirty="0" err="1" smtClean="0">
                <a:solidFill>
                  <a:schemeClr val="bg1"/>
                </a:solidFill>
              </a:rPr>
              <a:t>download</a:t>
            </a:r>
            <a:r>
              <a:rPr lang="ca-ES" sz="1000" dirty="0" smtClean="0">
                <a:solidFill>
                  <a:schemeClr val="bg1"/>
                </a:solidFill>
              </a:rPr>
              <a:t> </a:t>
            </a:r>
            <a:r>
              <a:rPr lang="ca-ES" sz="1000" dirty="0" err="1" smtClean="0">
                <a:solidFill>
                  <a:schemeClr val="bg1"/>
                </a:solidFill>
              </a:rPr>
              <a:t>at</a:t>
            </a:r>
            <a:r>
              <a:rPr lang="ca-ES" sz="1000" dirty="0" smtClean="0">
                <a:solidFill>
                  <a:schemeClr val="bg1"/>
                </a:solidFill>
              </a:rPr>
              <a:t>: https://bit.ly/2ZksPOp </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08720" y="8172400"/>
            <a:ext cx="5877272" cy="369332"/>
          </a:xfrm>
          <a:prstGeom prst="rect">
            <a:avLst/>
          </a:prstGeom>
          <a:noFill/>
        </p:spPr>
        <p:txBody>
          <a:bodyPr wrap="square" rtlCol="0">
            <a:spAutoFit/>
          </a:bodyPr>
          <a:lstStyle/>
          <a:p>
            <a:pPr algn="r"/>
            <a:r>
              <a:rPr lang="ca-ES" b="1" dirty="0" err="1" smtClean="0">
                <a:solidFill>
                  <a:schemeClr val="accent5"/>
                </a:solidFill>
              </a:rPr>
              <a:t>If</a:t>
            </a:r>
            <a:r>
              <a:rPr lang="ca-ES" b="1" dirty="0" smtClean="0">
                <a:solidFill>
                  <a:schemeClr val="accent5"/>
                </a:solidFill>
              </a:rPr>
              <a:t> </a:t>
            </a:r>
            <a:r>
              <a:rPr lang="ca-ES" b="1" dirty="0" err="1" smtClean="0">
                <a:solidFill>
                  <a:schemeClr val="accent5"/>
                </a:solidFill>
              </a:rPr>
              <a:t>you</a:t>
            </a:r>
            <a:r>
              <a:rPr lang="ca-ES" b="1" dirty="0" smtClean="0">
                <a:solidFill>
                  <a:schemeClr val="accent5"/>
                </a:solidFill>
              </a:rPr>
              <a:t> </a:t>
            </a:r>
            <a:r>
              <a:rPr lang="ca-ES" b="1" dirty="0" err="1" smtClean="0">
                <a:solidFill>
                  <a:schemeClr val="accent5"/>
                </a:solidFill>
              </a:rPr>
              <a:t>success</a:t>
            </a:r>
            <a:r>
              <a:rPr lang="ca-ES" b="1" dirty="0" smtClean="0">
                <a:solidFill>
                  <a:schemeClr val="accent5"/>
                </a:solidFill>
              </a:rPr>
              <a:t>: get 1 </a:t>
            </a:r>
            <a:r>
              <a:rPr lang="ca-ES" b="1" dirty="0" err="1" smtClean="0">
                <a:solidFill>
                  <a:schemeClr val="accent5"/>
                </a:solidFill>
              </a:rPr>
              <a:t>life</a:t>
            </a:r>
            <a:r>
              <a:rPr lang="ca-ES" b="1" dirty="0" smtClean="0">
                <a:solidFill>
                  <a:schemeClr val="accent5"/>
                </a:solidFill>
              </a:rPr>
              <a:t> </a:t>
            </a:r>
            <a:r>
              <a:rPr lang="ca-ES" b="1" dirty="0" err="1" smtClean="0">
                <a:solidFill>
                  <a:schemeClr val="accent5"/>
                </a:solidFill>
              </a:rPr>
              <a:t>points</a:t>
            </a:r>
            <a:r>
              <a:rPr lang="ca-ES" b="1" dirty="0" smtClean="0">
                <a:solidFill>
                  <a:schemeClr val="accent5"/>
                </a:solidFill>
              </a:rPr>
              <a:t>. </a:t>
            </a:r>
            <a:r>
              <a:rPr lang="ca-ES" b="1" dirty="0" err="1" smtClean="0">
                <a:solidFill>
                  <a:schemeClr val="accent5"/>
                </a:solidFill>
              </a:rPr>
              <a:t>If</a:t>
            </a:r>
            <a:r>
              <a:rPr lang="ca-ES" b="1" dirty="0" smtClean="0">
                <a:solidFill>
                  <a:schemeClr val="accent5"/>
                </a:solidFill>
              </a:rPr>
              <a:t> </a:t>
            </a:r>
            <a:r>
              <a:rPr lang="ca-ES" b="1" dirty="0" err="1" smtClean="0">
                <a:solidFill>
                  <a:schemeClr val="accent5"/>
                </a:solidFill>
              </a:rPr>
              <a:t>not</a:t>
            </a:r>
            <a:r>
              <a:rPr lang="ca-ES" b="1" dirty="0" smtClean="0">
                <a:solidFill>
                  <a:schemeClr val="accent5"/>
                </a:solidFill>
              </a:rPr>
              <a:t>: </a:t>
            </a:r>
            <a:r>
              <a:rPr lang="ca-ES" b="1" dirty="0" err="1" smtClean="0">
                <a:solidFill>
                  <a:schemeClr val="accent5"/>
                </a:solidFill>
              </a:rPr>
              <a:t>lose</a:t>
            </a:r>
            <a:r>
              <a:rPr lang="ca-ES" b="1" dirty="0" smtClean="0">
                <a:solidFill>
                  <a:schemeClr val="accent5"/>
                </a:solidFill>
              </a:rPr>
              <a:t> 4 </a:t>
            </a:r>
            <a:r>
              <a:rPr lang="ca-ES" b="1" dirty="0" err="1" smtClean="0">
                <a:solidFill>
                  <a:schemeClr val="accent5"/>
                </a:solidFill>
              </a:rPr>
              <a:t>life</a:t>
            </a:r>
            <a:r>
              <a:rPr lang="ca-ES" b="1" dirty="0" smtClean="0">
                <a:solidFill>
                  <a:schemeClr val="accent5"/>
                </a:solidFill>
              </a:rPr>
              <a:t> </a:t>
            </a:r>
            <a:r>
              <a:rPr lang="ca-ES" b="1" dirty="0" err="1" smtClean="0">
                <a:solidFill>
                  <a:schemeClr val="accent5"/>
                </a:solidFill>
              </a:rPr>
              <a:t>points</a:t>
            </a:r>
            <a:endParaRPr lang="es-ES" b="1" dirty="0">
              <a:solidFill>
                <a:schemeClr val="accent5"/>
              </a:solidFill>
            </a:endParaRPr>
          </a:p>
        </p:txBody>
      </p:sp>
      <p:sp>
        <p:nvSpPr>
          <p:cNvPr id="11" name="10 CuadroTexto"/>
          <p:cNvSpPr txBox="1"/>
          <p:nvPr/>
        </p:nvSpPr>
        <p:spPr>
          <a:xfrm>
            <a:off x="267267" y="2843808"/>
            <a:ext cx="6402093" cy="369332"/>
          </a:xfrm>
          <a:prstGeom prst="rect">
            <a:avLst/>
          </a:prstGeom>
          <a:solidFill>
            <a:schemeClr val="bg1">
              <a:lumMod val="85000"/>
            </a:schemeClr>
          </a:solidFill>
        </p:spPr>
        <p:txBody>
          <a:bodyPr wrap="square" rtlCol="0">
            <a:spAutoFit/>
          </a:bodyPr>
          <a:lstStyle/>
          <a:p>
            <a:r>
              <a:rPr lang="en-GB" b="1" i="1" dirty="0" err="1">
                <a:solidFill>
                  <a:srgbClr val="FF0000"/>
                </a:solidFill>
                <a:sym typeface="Wingdings" panose="05000000000000000000" pitchFamily="2" charset="2"/>
              </a:rPr>
              <a:t>Oxidized</a:t>
            </a:r>
            <a:r>
              <a:rPr lang="en-GB" b="1" i="1" dirty="0" err="1">
                <a:sym typeface="Wingdings" panose="05000000000000000000" pitchFamily="2" charset="2"/>
              </a:rPr>
              <a:t>CarbonChain</a:t>
            </a:r>
            <a:r>
              <a:rPr lang="en-GB" b="1" i="1" dirty="0">
                <a:sym typeface="Wingdings" panose="05000000000000000000" pitchFamily="2" charset="2"/>
              </a:rPr>
              <a:t> + </a:t>
            </a:r>
            <a:r>
              <a:rPr lang="en-GB" b="1" i="1" dirty="0">
                <a:solidFill>
                  <a:srgbClr val="6BA42C"/>
                </a:solidFill>
                <a:sym typeface="Wingdings" panose="05000000000000000000" pitchFamily="2" charset="2"/>
              </a:rPr>
              <a:t>energy</a:t>
            </a:r>
            <a:r>
              <a:rPr lang="en-GB" b="1" i="1" dirty="0">
                <a:sym typeface="Wingdings" panose="05000000000000000000" pitchFamily="2" charset="2"/>
              </a:rPr>
              <a:t> </a:t>
            </a:r>
            <a:r>
              <a:rPr lang="en-GB" i="1" dirty="0">
                <a:sym typeface="Wingdings" panose="05000000000000000000" pitchFamily="2" charset="2"/>
              </a:rPr>
              <a:t>+ H</a:t>
            </a:r>
            <a:r>
              <a:rPr lang="en-GB" i="1" baseline="-25000" dirty="0">
                <a:sym typeface="Wingdings" panose="05000000000000000000" pitchFamily="2" charset="2"/>
              </a:rPr>
              <a:t>2</a:t>
            </a:r>
            <a:r>
              <a:rPr lang="en-GB" i="1" dirty="0">
                <a:sym typeface="Wingdings" panose="05000000000000000000" pitchFamily="2" charset="2"/>
              </a:rPr>
              <a:t>O </a:t>
            </a:r>
            <a:r>
              <a:rPr lang="en-GB" b="1" i="1" dirty="0">
                <a:sym typeface="Wingdings" panose="05000000000000000000" pitchFamily="2" charset="2"/>
              </a:rPr>
              <a:t>  </a:t>
            </a:r>
            <a:r>
              <a:rPr lang="en-GB" b="1" i="1" dirty="0"/>
              <a:t>Carbon Chain + </a:t>
            </a:r>
            <a:r>
              <a:rPr lang="en-GB" b="1" i="1" dirty="0" smtClean="0">
                <a:solidFill>
                  <a:srgbClr val="FF0000"/>
                </a:solidFill>
              </a:rPr>
              <a:t>Oxygen</a:t>
            </a:r>
            <a:endParaRPr lang="ca-ES" dirty="0"/>
          </a:p>
        </p:txBody>
      </p:sp>
    </p:spTree>
    <p:extLst>
      <p:ext uri="{BB962C8B-B14F-4D97-AF65-F5344CB8AC3E}">
        <p14:creationId xmlns:p14="http://schemas.microsoft.com/office/powerpoint/2010/main" val="36823534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2013</Words>
  <Application>Microsoft Office PowerPoint</Application>
  <PresentationFormat>Presentación en pantalla (4:3)</PresentationFormat>
  <Paragraphs>172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Module 0: Explore the materials</vt:lpstr>
      <vt:lpstr>Module 1: Catabolism and Anabolism (I): Homeostasis</vt:lpstr>
      <vt:lpstr>Module 1: Catabolism and Anabolism (I): Homeostasis</vt:lpstr>
      <vt:lpstr>Module 2: Catabolism and Anabolism (II): Cell Specificity</vt:lpstr>
      <vt:lpstr>Module 2: Catabolism and Anabolism (II): Cell Specificity</vt:lpstr>
      <vt:lpstr>Module 3: Catabolism and Anabolism (III): Diet</vt:lpstr>
      <vt:lpstr>Module 3: Catabolism and Anabolism (III): Diet</vt:lpstr>
      <vt:lpstr>Module 4: Respiration and Photosynthesis</vt:lpstr>
      <vt:lpstr>Module 4: Respiration and Photosynthesis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dc:creator>
  <cp:lastModifiedBy>jordi</cp:lastModifiedBy>
  <cp:revision>143</cp:revision>
  <cp:lastPrinted>2019-11-10T08:55:54Z</cp:lastPrinted>
  <dcterms:created xsi:type="dcterms:W3CDTF">2019-08-23T12:42:06Z</dcterms:created>
  <dcterms:modified xsi:type="dcterms:W3CDTF">2019-12-23T11:49:31Z</dcterms:modified>
</cp:coreProperties>
</file>